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64" r:id="rId2"/>
    <p:sldId id="278" r:id="rId3"/>
    <p:sldId id="279" r:id="rId4"/>
    <p:sldId id="538" r:id="rId5"/>
    <p:sldId id="539" r:id="rId6"/>
    <p:sldId id="309" r:id="rId7"/>
    <p:sldId id="346" r:id="rId8"/>
    <p:sldId id="501" r:id="rId9"/>
    <p:sldId id="540" r:id="rId10"/>
    <p:sldId id="281" r:id="rId11"/>
    <p:sldId id="337" r:id="rId12"/>
    <p:sldId id="339" r:id="rId13"/>
    <p:sldId id="342" r:id="rId14"/>
    <p:sldId id="481" r:id="rId15"/>
    <p:sldId id="340" r:id="rId16"/>
    <p:sldId id="343" r:id="rId17"/>
    <p:sldId id="341" r:id="rId18"/>
    <p:sldId id="487" r:id="rId19"/>
    <p:sldId id="488" r:id="rId20"/>
    <p:sldId id="497" r:id="rId21"/>
    <p:sldId id="489" r:id="rId22"/>
    <p:sldId id="503" r:id="rId23"/>
    <p:sldId id="492" r:id="rId24"/>
    <p:sldId id="500" r:id="rId25"/>
    <p:sldId id="498" r:id="rId26"/>
    <p:sldId id="499" r:id="rId27"/>
    <p:sldId id="542" r:id="rId28"/>
    <p:sldId id="541" r:id="rId29"/>
    <p:sldId id="520" r:id="rId30"/>
    <p:sldId id="357" r:id="rId31"/>
    <p:sldId id="468" r:id="rId32"/>
    <p:sldId id="470" r:id="rId33"/>
    <p:sldId id="518" r:id="rId34"/>
    <p:sldId id="294" r:id="rId35"/>
    <p:sldId id="543" r:id="rId36"/>
    <p:sldId id="495" r:id="rId37"/>
    <p:sldId id="515" r:id="rId38"/>
    <p:sldId id="494" r:id="rId39"/>
    <p:sldId id="516" r:id="rId40"/>
    <p:sldId id="517" r:id="rId41"/>
    <p:sldId id="521" r:id="rId42"/>
    <p:sldId id="527" r:id="rId43"/>
    <p:sldId id="528" r:id="rId44"/>
    <p:sldId id="529" r:id="rId45"/>
    <p:sldId id="530" r:id="rId46"/>
    <p:sldId id="531" r:id="rId47"/>
    <p:sldId id="525" r:id="rId48"/>
    <p:sldId id="532" r:id="rId49"/>
    <p:sldId id="523" r:id="rId50"/>
    <p:sldId id="511" r:id="rId51"/>
    <p:sldId id="512" r:id="rId52"/>
    <p:sldId id="513" r:id="rId53"/>
    <p:sldId id="524" r:id="rId54"/>
    <p:sldId id="53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39A9D7-5DF7-4E46-B453-9BA972ADAD61}">
          <p14:sldIdLst>
            <p14:sldId id="264"/>
          </p14:sldIdLst>
        </p14:section>
        <p14:section name="Intro to problem" id="{43AB6FD3-55CE-9D46-960C-5E676C30637D}">
          <p14:sldIdLst>
            <p14:sldId id="278"/>
            <p14:sldId id="279"/>
            <p14:sldId id="538"/>
            <p14:sldId id="539"/>
            <p14:sldId id="309"/>
            <p14:sldId id="346"/>
            <p14:sldId id="501"/>
            <p14:sldId id="540"/>
            <p14:sldId id="281"/>
          </p14:sldIdLst>
        </p14:section>
        <p14:section name="Problem description" id="{BE8EEF58-96E6-AF43-9206-D6452B3E1C8B}">
          <p14:sldIdLst>
            <p14:sldId id="337"/>
            <p14:sldId id="339"/>
            <p14:sldId id="342"/>
            <p14:sldId id="481"/>
            <p14:sldId id="340"/>
            <p14:sldId id="343"/>
            <p14:sldId id="341"/>
          </p14:sldIdLst>
        </p14:section>
        <p14:section name="literature review" id="{4C3BBA9E-8B5D-5B4E-AD60-485C9ECD6C5E}">
          <p14:sldIdLst>
            <p14:sldId id="487"/>
            <p14:sldId id="488"/>
            <p14:sldId id="497"/>
            <p14:sldId id="489"/>
            <p14:sldId id="503"/>
            <p14:sldId id="492"/>
            <p14:sldId id="500"/>
            <p14:sldId id="498"/>
            <p14:sldId id="499"/>
          </p14:sldIdLst>
        </p14:section>
        <p14:section name="Gap to fill" id="{E3F1D5B4-E2F1-044B-BB36-0440323EF2CD}">
          <p14:sldIdLst>
            <p14:sldId id="542"/>
            <p14:sldId id="541"/>
            <p14:sldId id="520"/>
          </p14:sldIdLst>
        </p14:section>
        <p14:section name="Baseline model to check NN feasibility" id="{37D9D5FA-DCEB-C54E-A4CA-A55332B87A78}">
          <p14:sldIdLst>
            <p14:sldId id="357"/>
            <p14:sldId id="468"/>
            <p14:sldId id="470"/>
            <p14:sldId id="518"/>
            <p14:sldId id="294"/>
            <p14:sldId id="543"/>
            <p14:sldId id="495"/>
            <p14:sldId id="515"/>
            <p14:sldId id="494"/>
            <p14:sldId id="516"/>
            <p14:sldId id="517"/>
          </p14:sldIdLst>
        </p14:section>
        <p14:section name="New design one-shot learning" id="{CDC9B4AB-4946-DA4F-B934-92E364988837}">
          <p14:sldIdLst>
            <p14:sldId id="521"/>
            <p14:sldId id="527"/>
            <p14:sldId id="528"/>
            <p14:sldId id="529"/>
            <p14:sldId id="530"/>
            <p14:sldId id="531"/>
            <p14:sldId id="525"/>
            <p14:sldId id="532"/>
            <p14:sldId id="523"/>
            <p14:sldId id="511"/>
            <p14:sldId id="512"/>
            <p14:sldId id="513"/>
            <p14:sldId id="524"/>
            <p14:sldId id="5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464"/>
    <a:srgbClr val="FFD2A2"/>
    <a:srgbClr val="FEEE94"/>
    <a:srgbClr val="A7DDF5"/>
    <a:srgbClr val="C0F0EB"/>
    <a:srgbClr val="EAACD6"/>
    <a:srgbClr val="BB2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95679"/>
  </p:normalViewPr>
  <p:slideViewPr>
    <p:cSldViewPr snapToGrid="0" snapToObjects="1">
      <p:cViewPr>
        <p:scale>
          <a:sx n="92" d="100"/>
          <a:sy n="92" d="100"/>
        </p:scale>
        <p:origin x="132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A9C1E-E388-5045-8A55-62894BD6FF07}" type="datetimeFigureOut">
              <a:rPr lang="en-US" smtClean="0"/>
              <a:t>5/31/21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5CE72-8692-B94C-A912-235E2C643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2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4643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055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380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4603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056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4204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783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193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2553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130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824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956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2897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9453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3764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7750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8971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06897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8222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2108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9767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745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63400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265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2096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249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03886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7387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3632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69167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26765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27860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9853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24805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78310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56011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6887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30161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2463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09180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3413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12404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98857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1047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42174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14998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1378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1114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26422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3571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6609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Flip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</a:p>
          <a:p>
            <a:r>
              <a:rPr kumimoji="1" lang="en-US" altLang="zh-CN" dirty="0"/>
              <a:t>Choose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</a:t>
            </a:r>
          </a:p>
          <a:p>
            <a:r>
              <a:rPr kumimoji="1" lang="en-US" altLang="zh-CN" dirty="0"/>
              <a:t>Challenge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2: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suitable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7184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8181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922AD-FC30-5D45-81C1-A7F562D0B25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182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0F14-ED33-2241-9089-B44552B4A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47996-40FB-3F4D-B749-6C8B485FF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24E28-5CD2-794C-B286-6D0AC0DF2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65BC-28CC-DE42-83E5-85F69E00A2C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8F5D0-F2F7-2646-B1D6-002DA966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3B76D-656E-9743-9F30-0A6764B9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C6CD-48D5-E149-B9E6-B97C3FE0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48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C6492-3ACC-E742-B787-FDB8AE2F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D2AB7-BCC5-6F43-8D96-3E582BEAF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5D382-569B-774C-BF96-EA8C136ED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65BC-28CC-DE42-83E5-85F69E00A2C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92710-D7F9-2B43-AFE6-1D9CD59E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A340D-AF77-004C-9C6E-3B02CB762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C6CD-48D5-E149-B9E6-B97C3FE0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96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6042E5-EA65-0842-B0C0-093808F405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3EFF01-78F1-4A4B-B370-773D794AF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73B98-96A4-4D4B-A2C2-390C58BDA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65BC-28CC-DE42-83E5-85F69E00A2C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E3F01-9F3C-EE48-8FB4-15E556985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50080-95E1-FC4B-91F6-1FF95CD3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C6CD-48D5-E149-B9E6-B97C3FE0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58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BE75D-31AF-EB44-A39B-242CCAAC9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81E6E-8696-7944-8AB1-CF2BE0F6C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C736A-73E4-954C-93B8-9655BC197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65BC-28CC-DE42-83E5-85F69E00A2C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F0711-CBFD-5843-ADA4-4A3509A71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22AE9-451B-B041-A04C-3E9A94E7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C6CD-48D5-E149-B9E6-B97C3FE0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89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93EA-043B-CE4B-B785-5D17C55C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DED8F-7D41-364E-B400-FFC938B52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8BE1-F3B8-B44A-932E-F6D3DBE9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65BC-28CC-DE42-83E5-85F69E00A2C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FBFF6-1A81-4448-8C75-477D12C51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71818-1A36-FF46-9C55-45A8D9CCC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C6CD-48D5-E149-B9E6-B97C3FE0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70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AB487-3412-BD46-B27D-2F4169AE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7CB3C-7E2C-0A41-98C6-E5866A28C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7B648-A6C4-B344-9B2A-049BECF40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935D7-66B7-404C-ABE8-1D9E519EF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65BC-28CC-DE42-83E5-85F69E00A2C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33CF4-DC59-8947-80A3-69EAE526B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FF7C6-2587-F748-82D1-EDABB379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C6CD-48D5-E149-B9E6-B97C3FE0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89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C58A8-4BE7-7E42-8ACE-E8C2A3395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E342C-C02B-4A42-91A8-29F10155B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64BE7-EDDC-AF40-8B54-26D6F9699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6EF3CF-D03E-694E-8B47-E36257CAB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8D22B3-B8E8-E24F-9F26-BFA49ACF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8C3509-66DA-0142-A44D-613160A1F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65BC-28CC-DE42-83E5-85F69E00A2C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A59B05-83C9-D44B-9280-F080BD6C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5D009-79F1-714A-A94E-118971A53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C6CD-48D5-E149-B9E6-B97C3FE0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09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81E66-3A1F-1A47-AF53-ABCF6905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CF0712-A55A-7C40-881B-B615C21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65BC-28CC-DE42-83E5-85F69E00A2C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98B40-0B1D-D44E-A2C6-6A7C8C607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FB708-C9F3-7241-9A51-C91CE465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C6CD-48D5-E149-B9E6-B97C3FE0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1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F3214-C3D4-A94A-ABEB-A884EE8C9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65BC-28CC-DE42-83E5-85F69E00A2C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0124E-2F3F-7740-A7AC-B23A72445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EE6EA-DABC-1D48-AE59-7490E58F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C6CD-48D5-E149-B9E6-B97C3FE0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9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92FE5-A641-5842-8258-8206CB14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A525-D875-5C42-B4C2-2B99F4595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7D85C-BC95-CD4B-A02F-597CC777A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15F47-52B2-D549-9484-33719F47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65BC-28CC-DE42-83E5-85F69E00A2C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BC23A-EE9A-2549-AE61-BA00CF5D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058D2-E35D-3042-B0DF-149726DCA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C6CD-48D5-E149-B9E6-B97C3FE0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4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5EC01-0CAD-4046-A992-F411E04C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3C4FAF-1994-C64D-948C-2CE37896C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C920A8-8CD4-8E49-B145-3258BA374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4858A-D5F8-F348-BBA4-5D871453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65BC-28CC-DE42-83E5-85F69E00A2C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1E8AF-84F0-B34C-8C12-AA83CAF5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01273-BD62-754A-A43C-5E114637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C6CD-48D5-E149-B9E6-B97C3FE0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01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B3F2E3-3AF9-744E-88D5-759C1A61C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47A2-7B1A-BD44-8B24-966E70B1C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54794-DE34-764F-BDD2-D27DC721B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765BC-28CC-DE42-83E5-85F69E00A2C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6045B-2FEB-1645-BDD8-2F2869213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98580-7DA2-D64F-A8B1-691FB54049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8C6CD-48D5-E149-B9E6-B97C3FE0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3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5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1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1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aayanlab.cloud/Harmonizome/dataset/Roadmap+Epigenomics+Cell+and+Tissue+Gene+Expression+Profile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4924540"/>
          </a:xfrm>
          <a:prstGeom prst="rect">
            <a:avLst/>
          </a:prstGeom>
          <a:solidFill>
            <a:srgbClr val="1F3D7B"/>
          </a:solidFill>
          <a:ln>
            <a:solidFill>
              <a:srgbClr val="1F3D7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5012675"/>
            <a:ext cx="12192000" cy="1845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7B622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53847" y="1800550"/>
            <a:ext cx="9284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Single-cell Multi-omics Data Integration</a:t>
            </a: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through</a:t>
            </a: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Deep</a:t>
            </a: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  <a:endParaRPr kumimoji="1" lang="zh-CN" altLang="en-US" sz="4000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37263" y="5152079"/>
            <a:ext cx="6117465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Chaozhong</a:t>
            </a:r>
            <a:r>
              <a:rPr kumimoji="1" lang="zh-CN" altLang="en-US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Liu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Supervisor: Dr. Zhandong Liu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Program: Quantitative and Computational Biosciences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157930" y="3212124"/>
            <a:ext cx="387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TAC</a:t>
            </a:r>
            <a:r>
              <a:rPr kumimoji="1" lang="zh-CN" altLang="en-US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meeting</a:t>
            </a:r>
            <a:r>
              <a:rPr kumimoji="1" lang="zh-CN" altLang="en-US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spring</a:t>
            </a:r>
            <a:r>
              <a:rPr kumimoji="1" lang="zh-CN" altLang="en-US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875238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5308" y="344354"/>
            <a:ext cx="1129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Two main branches of methods</a:t>
            </a:r>
            <a:endParaRPr kumimoji="1" lang="zh-CN" altLang="en-US" sz="48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41B296-81FF-4E1A-926D-0FA255CC440D}"/>
              </a:ext>
            </a:extLst>
          </p:cNvPr>
          <p:cNvSpPr txBox="1"/>
          <p:nvPr/>
        </p:nvSpPr>
        <p:spPr>
          <a:xfrm>
            <a:off x="8026767" y="4839271"/>
            <a:ext cx="261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Experimental Approaches </a:t>
            </a:r>
            <a:endParaRPr 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FB0FD0-FD54-42D1-B57E-655B20EDA848}"/>
              </a:ext>
            </a:extLst>
          </p:cNvPr>
          <p:cNvSpPr txBox="1"/>
          <p:nvPr/>
        </p:nvSpPr>
        <p:spPr>
          <a:xfrm>
            <a:off x="8026767" y="3135210"/>
            <a:ext cx="332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Computational Approaches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CCE3D2E-AE29-4A73-9B76-2D109709A2DE}"/>
              </a:ext>
            </a:extLst>
          </p:cNvPr>
          <p:cNvSpPr txBox="1"/>
          <p:nvPr/>
        </p:nvSpPr>
        <p:spPr>
          <a:xfrm>
            <a:off x="4582477" y="6293063"/>
            <a:ext cx="3321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Karolis</a:t>
            </a:r>
            <a:r>
              <a:rPr lang="en-US" sz="800" dirty="0"/>
              <a:t> </a:t>
            </a:r>
            <a:r>
              <a:rPr lang="en-US" sz="800" dirty="0" err="1"/>
              <a:t>Leonavicius</a:t>
            </a:r>
            <a:r>
              <a:rPr lang="en-US" sz="800" dirty="0"/>
              <a:t>, et al. 2019. Current Opinion in Genetics &amp; Development</a:t>
            </a:r>
          </a:p>
        </p:txBody>
      </p:sp>
      <p:sp>
        <p:nvSpPr>
          <p:cNvPr id="11" name="文本框 1">
            <a:extLst>
              <a:ext uri="{FF2B5EF4-FFF2-40B4-BE49-F238E27FC236}">
                <a16:creationId xmlns:a16="http://schemas.microsoft.com/office/drawing/2014/main" id="{D3968B38-0430-49B5-A106-C17D9DBEAC28}"/>
              </a:ext>
            </a:extLst>
          </p:cNvPr>
          <p:cNvSpPr txBox="1"/>
          <p:nvPr/>
        </p:nvSpPr>
        <p:spPr>
          <a:xfrm>
            <a:off x="8026766" y="5140462"/>
            <a:ext cx="267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(High cost and low depth)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62632-FCC4-4AFA-AA4F-8E9CA9BF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00" y="2134694"/>
            <a:ext cx="7059394" cy="41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0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5308" y="344354"/>
            <a:ext cx="1129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Description of the problem</a:t>
            </a:r>
            <a:endParaRPr kumimoji="1" lang="zh-CN" altLang="en-US" sz="48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B0B6F88-0842-4873-BEC1-5AE5814D8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51399"/>
              </p:ext>
            </p:extLst>
          </p:nvPr>
        </p:nvGraphicFramePr>
        <p:xfrm>
          <a:off x="2099351" y="3429000"/>
          <a:ext cx="2154672" cy="8883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556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567750993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7708650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341910013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285230898"/>
                    </a:ext>
                  </a:extLst>
                </a:gridCol>
              </a:tblGrid>
              <a:tr h="17766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628463"/>
                  </a:ext>
                </a:extLst>
              </a:tr>
            </a:tbl>
          </a:graphicData>
        </a:graphic>
      </p:graphicFrame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96408F5-14BB-40F9-9BD4-343398774E52}"/>
              </a:ext>
            </a:extLst>
          </p:cNvPr>
          <p:cNvCxnSpPr>
            <a:cxnSpLocks/>
          </p:cNvCxnSpPr>
          <p:nvPr/>
        </p:nvCxnSpPr>
        <p:spPr>
          <a:xfrm>
            <a:off x="4383048" y="4333675"/>
            <a:ext cx="5435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69E149EB-180D-4EA4-AAEE-FF2273ED8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361823"/>
              </p:ext>
            </p:extLst>
          </p:nvPr>
        </p:nvGraphicFramePr>
        <p:xfrm>
          <a:off x="2095507" y="4737346"/>
          <a:ext cx="1434592" cy="7184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324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</a:tblGrid>
              <a:tr h="177345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</a:tbl>
          </a:graphicData>
        </a:graphic>
      </p:graphicFrame>
      <p:sp>
        <p:nvSpPr>
          <p:cNvPr id="18" name="文本框 4">
            <a:extLst>
              <a:ext uri="{FF2B5EF4-FFF2-40B4-BE49-F238E27FC236}">
                <a16:creationId xmlns:a16="http://schemas.microsoft.com/office/drawing/2014/main" id="{14EE157F-0E8B-4260-8670-C9A550562B14}"/>
              </a:ext>
            </a:extLst>
          </p:cNvPr>
          <p:cNvSpPr txBox="1"/>
          <p:nvPr/>
        </p:nvSpPr>
        <p:spPr>
          <a:xfrm>
            <a:off x="841158" y="2558452"/>
            <a:ext cx="4102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scMulti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-omics datasets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4">
            <a:extLst>
              <a:ext uri="{FF2B5EF4-FFF2-40B4-BE49-F238E27FC236}">
                <a16:creationId xmlns:a16="http://schemas.microsoft.com/office/drawing/2014/main" id="{F0A27E29-C286-4ACE-9A24-9873A1DF841D}"/>
              </a:ext>
            </a:extLst>
          </p:cNvPr>
          <p:cNvSpPr txBox="1"/>
          <p:nvPr/>
        </p:nvSpPr>
        <p:spPr>
          <a:xfrm>
            <a:off x="5119851" y="3937119"/>
            <a:ext cx="189995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Approaches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Table 2">
            <a:extLst>
              <a:ext uri="{FF2B5EF4-FFF2-40B4-BE49-F238E27FC236}">
                <a16:creationId xmlns:a16="http://schemas.microsoft.com/office/drawing/2014/main" id="{7659040D-3C81-4BA3-853B-8E320B0E7CE7}"/>
              </a:ext>
            </a:extLst>
          </p:cNvPr>
          <p:cNvGraphicFramePr>
            <a:graphicFrameLocks noGrp="1"/>
          </p:cNvGraphicFramePr>
          <p:nvPr/>
        </p:nvGraphicFramePr>
        <p:xfrm>
          <a:off x="8639509" y="3921858"/>
          <a:ext cx="1509280" cy="7599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8660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</a:tblGrid>
              <a:tr h="18999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89999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89999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89999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</a:tbl>
          </a:graphicData>
        </a:graphic>
      </p:graphicFrame>
      <p:graphicFrame>
        <p:nvGraphicFramePr>
          <p:cNvPr id="25" name="Table 2">
            <a:extLst>
              <a:ext uri="{FF2B5EF4-FFF2-40B4-BE49-F238E27FC236}">
                <a16:creationId xmlns:a16="http://schemas.microsoft.com/office/drawing/2014/main" id="{6B4F18AC-D5B5-41EC-ABB0-971B7C8CB745}"/>
              </a:ext>
            </a:extLst>
          </p:cNvPr>
          <p:cNvGraphicFramePr>
            <a:graphicFrameLocks noGrp="1"/>
          </p:cNvGraphicFramePr>
          <p:nvPr/>
        </p:nvGraphicFramePr>
        <p:xfrm>
          <a:off x="9960819" y="3921858"/>
          <a:ext cx="1131960" cy="7599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8660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</a:tblGrid>
              <a:tr h="18999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89999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89999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89999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</a:tbl>
          </a:graphicData>
        </a:graphic>
      </p:graphicFrame>
      <p:sp>
        <p:nvSpPr>
          <p:cNvPr id="26" name="文本框 4">
            <a:extLst>
              <a:ext uri="{FF2B5EF4-FFF2-40B4-BE49-F238E27FC236}">
                <a16:creationId xmlns:a16="http://schemas.microsoft.com/office/drawing/2014/main" id="{08FFB4ED-45ED-4185-B1C6-D9B1734FE662}"/>
              </a:ext>
            </a:extLst>
          </p:cNvPr>
          <p:cNvSpPr txBox="1"/>
          <p:nvPr/>
        </p:nvSpPr>
        <p:spPr>
          <a:xfrm>
            <a:off x="1316942" y="3645671"/>
            <a:ext cx="78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1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4">
            <a:extLst>
              <a:ext uri="{FF2B5EF4-FFF2-40B4-BE49-F238E27FC236}">
                <a16:creationId xmlns:a16="http://schemas.microsoft.com/office/drawing/2014/main" id="{8D031741-FA7C-4E54-AA5D-3E1CAA7C1EED}"/>
              </a:ext>
            </a:extLst>
          </p:cNvPr>
          <p:cNvSpPr txBox="1"/>
          <p:nvPr/>
        </p:nvSpPr>
        <p:spPr>
          <a:xfrm>
            <a:off x="1316941" y="4887410"/>
            <a:ext cx="78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4">
            <a:extLst>
              <a:ext uri="{FF2B5EF4-FFF2-40B4-BE49-F238E27FC236}">
                <a16:creationId xmlns:a16="http://schemas.microsoft.com/office/drawing/2014/main" id="{0F3A95E1-B212-41F4-9005-AF9C1AA842EB}"/>
              </a:ext>
            </a:extLst>
          </p:cNvPr>
          <p:cNvSpPr txBox="1"/>
          <p:nvPr/>
        </p:nvSpPr>
        <p:spPr>
          <a:xfrm>
            <a:off x="2589938" y="3090446"/>
            <a:ext cx="117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1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4">
            <a:extLst>
              <a:ext uri="{FF2B5EF4-FFF2-40B4-BE49-F238E27FC236}">
                <a16:creationId xmlns:a16="http://schemas.microsoft.com/office/drawing/2014/main" id="{D189413F-B4E2-4A44-9AA6-52FB33069814}"/>
              </a:ext>
            </a:extLst>
          </p:cNvPr>
          <p:cNvSpPr txBox="1"/>
          <p:nvPr/>
        </p:nvSpPr>
        <p:spPr>
          <a:xfrm>
            <a:off x="7773681" y="4132578"/>
            <a:ext cx="892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identity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4">
            <a:extLst>
              <a:ext uri="{FF2B5EF4-FFF2-40B4-BE49-F238E27FC236}">
                <a16:creationId xmlns:a16="http://schemas.microsoft.com/office/drawing/2014/main" id="{6D69380E-8192-431E-A94E-62E68C979D6A}"/>
              </a:ext>
            </a:extLst>
          </p:cNvPr>
          <p:cNvSpPr txBox="1"/>
          <p:nvPr/>
        </p:nvSpPr>
        <p:spPr>
          <a:xfrm>
            <a:off x="9057932" y="3583304"/>
            <a:ext cx="155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meta-features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4">
            <a:extLst>
              <a:ext uri="{FF2B5EF4-FFF2-40B4-BE49-F238E27FC236}">
                <a16:creationId xmlns:a16="http://schemas.microsoft.com/office/drawing/2014/main" id="{F2189321-BBB3-49F9-92BF-9B377F9FA240}"/>
              </a:ext>
            </a:extLst>
          </p:cNvPr>
          <p:cNvSpPr txBox="1"/>
          <p:nvPr/>
        </p:nvSpPr>
        <p:spPr>
          <a:xfrm>
            <a:off x="8209427" y="2560578"/>
            <a:ext cx="3113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integrated dataset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4">
            <a:extLst>
              <a:ext uri="{FF2B5EF4-FFF2-40B4-BE49-F238E27FC236}">
                <a16:creationId xmlns:a16="http://schemas.microsoft.com/office/drawing/2014/main" id="{3EC79182-965A-4F88-AA04-7302ADD791FB}"/>
              </a:ext>
            </a:extLst>
          </p:cNvPr>
          <p:cNvSpPr txBox="1"/>
          <p:nvPr/>
        </p:nvSpPr>
        <p:spPr>
          <a:xfrm>
            <a:off x="7773681" y="4860867"/>
            <a:ext cx="388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Identity: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cells, cell types, clusters, etc.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Meta-features: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features, new features, etc.</a:t>
            </a:r>
          </a:p>
        </p:txBody>
      </p:sp>
      <p:sp>
        <p:nvSpPr>
          <p:cNvPr id="33" name="文本框 4">
            <a:extLst>
              <a:ext uri="{FF2B5EF4-FFF2-40B4-BE49-F238E27FC236}">
                <a16:creationId xmlns:a16="http://schemas.microsoft.com/office/drawing/2014/main" id="{AA2EE2FF-0672-4511-971D-4D9A889546B3}"/>
              </a:ext>
            </a:extLst>
          </p:cNvPr>
          <p:cNvSpPr txBox="1"/>
          <p:nvPr/>
        </p:nvSpPr>
        <p:spPr>
          <a:xfrm>
            <a:off x="2226054" y="4405667"/>
            <a:ext cx="117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15">
            <a:extLst>
              <a:ext uri="{FF2B5EF4-FFF2-40B4-BE49-F238E27FC236}">
                <a16:creationId xmlns:a16="http://schemas.microsoft.com/office/drawing/2014/main" id="{C7A85E4D-0218-4749-AEA7-107A1AA64687}"/>
              </a:ext>
            </a:extLst>
          </p:cNvPr>
          <p:cNvCxnSpPr>
            <a:cxnSpLocks/>
          </p:cNvCxnSpPr>
          <p:nvPr/>
        </p:nvCxnSpPr>
        <p:spPr>
          <a:xfrm>
            <a:off x="4654813" y="2779329"/>
            <a:ext cx="3495378" cy="160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15">
            <a:extLst>
              <a:ext uri="{FF2B5EF4-FFF2-40B4-BE49-F238E27FC236}">
                <a16:creationId xmlns:a16="http://schemas.microsoft.com/office/drawing/2014/main" id="{A5587717-BCBA-E844-B8FF-4D4BB3543738}"/>
              </a:ext>
            </a:extLst>
          </p:cNvPr>
          <p:cNvCxnSpPr>
            <a:cxnSpLocks/>
          </p:cNvCxnSpPr>
          <p:nvPr/>
        </p:nvCxnSpPr>
        <p:spPr>
          <a:xfrm>
            <a:off x="7155057" y="4333675"/>
            <a:ext cx="5435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333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">
            <a:extLst>
              <a:ext uri="{FF2B5EF4-FFF2-40B4-BE49-F238E27FC236}">
                <a16:creationId xmlns:a16="http://schemas.microsoft.com/office/drawing/2014/main" id="{6C600AB7-4305-49C8-9A95-43B198E01193}"/>
              </a:ext>
            </a:extLst>
          </p:cNvPr>
          <p:cNvSpPr txBox="1"/>
          <p:nvPr/>
        </p:nvSpPr>
        <p:spPr>
          <a:xfrm>
            <a:off x="2010511" y="2453015"/>
            <a:ext cx="198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Unmatched cells</a:t>
            </a: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DE694095-E504-454C-A237-796EAD50A1E2}"/>
              </a:ext>
            </a:extLst>
          </p:cNvPr>
          <p:cNvGraphicFramePr>
            <a:graphicFrameLocks noGrp="1"/>
          </p:cNvGraphicFramePr>
          <p:nvPr/>
        </p:nvGraphicFramePr>
        <p:xfrm>
          <a:off x="2010511" y="3366633"/>
          <a:ext cx="2154672" cy="71064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556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567750993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7708650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341910013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285230898"/>
                    </a:ext>
                  </a:extLst>
                </a:gridCol>
              </a:tblGrid>
              <a:tr h="17766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</a:tbl>
          </a:graphicData>
        </a:graphic>
      </p:graphicFrame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93AFF147-F02E-4CB6-B18A-D9F9DF182D50}"/>
              </a:ext>
            </a:extLst>
          </p:cNvPr>
          <p:cNvGraphicFramePr>
            <a:graphicFrameLocks noGrp="1"/>
          </p:cNvGraphicFramePr>
          <p:nvPr/>
        </p:nvGraphicFramePr>
        <p:xfrm>
          <a:off x="2009414" y="4688641"/>
          <a:ext cx="1392048" cy="7184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4006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74006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74006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74006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74006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74006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74006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74006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</a:tblGrid>
              <a:tr h="177345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</a:tbl>
          </a:graphicData>
        </a:graphic>
      </p:graphicFrame>
      <p:sp>
        <p:nvSpPr>
          <p:cNvPr id="14" name="文本框 4">
            <a:extLst>
              <a:ext uri="{FF2B5EF4-FFF2-40B4-BE49-F238E27FC236}">
                <a16:creationId xmlns:a16="http://schemas.microsoft.com/office/drawing/2014/main" id="{B1EBDF79-5B88-4F41-822B-ED692100D10E}"/>
              </a:ext>
            </a:extLst>
          </p:cNvPr>
          <p:cNvSpPr txBox="1"/>
          <p:nvPr/>
        </p:nvSpPr>
        <p:spPr>
          <a:xfrm>
            <a:off x="1228102" y="3583304"/>
            <a:ext cx="78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60EA68E5-83E5-4293-81A1-AEC0C08CCC2D}"/>
              </a:ext>
            </a:extLst>
          </p:cNvPr>
          <p:cNvSpPr txBox="1"/>
          <p:nvPr/>
        </p:nvSpPr>
        <p:spPr>
          <a:xfrm>
            <a:off x="1228101" y="4825043"/>
            <a:ext cx="78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49EF2F01-F22F-4449-9A95-08628043F2AB}"/>
              </a:ext>
            </a:extLst>
          </p:cNvPr>
          <p:cNvSpPr txBox="1"/>
          <p:nvPr/>
        </p:nvSpPr>
        <p:spPr>
          <a:xfrm>
            <a:off x="2501098" y="3028079"/>
            <a:ext cx="117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1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4">
            <a:extLst>
              <a:ext uri="{FF2B5EF4-FFF2-40B4-BE49-F238E27FC236}">
                <a16:creationId xmlns:a16="http://schemas.microsoft.com/office/drawing/2014/main" id="{569975BF-5C6A-40BD-BB38-1CCFC27AB832}"/>
              </a:ext>
            </a:extLst>
          </p:cNvPr>
          <p:cNvSpPr txBox="1"/>
          <p:nvPr/>
        </p:nvSpPr>
        <p:spPr>
          <a:xfrm>
            <a:off x="2113210" y="4356838"/>
            <a:ext cx="117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23">
            <a:extLst>
              <a:ext uri="{FF2B5EF4-FFF2-40B4-BE49-F238E27FC236}">
                <a16:creationId xmlns:a16="http://schemas.microsoft.com/office/drawing/2014/main" id="{F04DCFCE-2CA6-0C45-A8AD-0C18DD4EC0C2}"/>
              </a:ext>
            </a:extLst>
          </p:cNvPr>
          <p:cNvSpPr txBox="1"/>
          <p:nvPr/>
        </p:nvSpPr>
        <p:spPr>
          <a:xfrm>
            <a:off x="605308" y="344354"/>
            <a:ext cx="1129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Description of the problem</a:t>
            </a:r>
            <a:endParaRPr kumimoji="1" lang="zh-CN" altLang="en-US" sz="48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444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">
            <a:extLst>
              <a:ext uri="{FF2B5EF4-FFF2-40B4-BE49-F238E27FC236}">
                <a16:creationId xmlns:a16="http://schemas.microsoft.com/office/drawing/2014/main" id="{6C600AB7-4305-49C8-9A95-43B198E01193}"/>
              </a:ext>
            </a:extLst>
          </p:cNvPr>
          <p:cNvSpPr txBox="1"/>
          <p:nvPr/>
        </p:nvSpPr>
        <p:spPr>
          <a:xfrm>
            <a:off x="2010511" y="2453015"/>
            <a:ext cx="198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Unmatched cells</a:t>
            </a: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DE694095-E504-454C-A237-796EAD50A1E2}"/>
              </a:ext>
            </a:extLst>
          </p:cNvPr>
          <p:cNvGraphicFramePr>
            <a:graphicFrameLocks noGrp="1"/>
          </p:cNvGraphicFramePr>
          <p:nvPr/>
        </p:nvGraphicFramePr>
        <p:xfrm>
          <a:off x="2010511" y="3366633"/>
          <a:ext cx="2154672" cy="71064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556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567750993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7708650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341910013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285230898"/>
                    </a:ext>
                  </a:extLst>
                </a:gridCol>
              </a:tblGrid>
              <a:tr h="17766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</a:tbl>
          </a:graphicData>
        </a:graphic>
      </p:graphicFrame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93AFF147-F02E-4CB6-B18A-D9F9DF182D50}"/>
              </a:ext>
            </a:extLst>
          </p:cNvPr>
          <p:cNvGraphicFramePr>
            <a:graphicFrameLocks noGrp="1"/>
          </p:cNvGraphicFramePr>
          <p:nvPr/>
        </p:nvGraphicFramePr>
        <p:xfrm>
          <a:off x="4165183" y="3362753"/>
          <a:ext cx="1392048" cy="7184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4006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74006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74006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74006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74006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74006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74006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74006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</a:tblGrid>
              <a:tr h="177345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</a:tbl>
          </a:graphicData>
        </a:graphic>
      </p:graphicFrame>
      <p:sp>
        <p:nvSpPr>
          <p:cNvPr id="14" name="文本框 4">
            <a:extLst>
              <a:ext uri="{FF2B5EF4-FFF2-40B4-BE49-F238E27FC236}">
                <a16:creationId xmlns:a16="http://schemas.microsoft.com/office/drawing/2014/main" id="{B1EBDF79-5B88-4F41-822B-ED692100D10E}"/>
              </a:ext>
            </a:extLst>
          </p:cNvPr>
          <p:cNvSpPr txBox="1"/>
          <p:nvPr/>
        </p:nvSpPr>
        <p:spPr>
          <a:xfrm>
            <a:off x="1228102" y="3583304"/>
            <a:ext cx="78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49EF2F01-F22F-4449-9A95-08628043F2AB}"/>
              </a:ext>
            </a:extLst>
          </p:cNvPr>
          <p:cNvSpPr txBox="1"/>
          <p:nvPr/>
        </p:nvSpPr>
        <p:spPr>
          <a:xfrm>
            <a:off x="2501098" y="3028079"/>
            <a:ext cx="117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1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4">
            <a:extLst>
              <a:ext uri="{FF2B5EF4-FFF2-40B4-BE49-F238E27FC236}">
                <a16:creationId xmlns:a16="http://schemas.microsoft.com/office/drawing/2014/main" id="{569975BF-5C6A-40BD-BB38-1CCFC27AB832}"/>
              </a:ext>
            </a:extLst>
          </p:cNvPr>
          <p:cNvSpPr txBox="1"/>
          <p:nvPr/>
        </p:nvSpPr>
        <p:spPr>
          <a:xfrm>
            <a:off x="4274458" y="3028079"/>
            <a:ext cx="117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23">
            <a:extLst>
              <a:ext uri="{FF2B5EF4-FFF2-40B4-BE49-F238E27FC236}">
                <a16:creationId xmlns:a16="http://schemas.microsoft.com/office/drawing/2014/main" id="{C944EB7F-13BF-BC47-80E9-85581EB30264}"/>
              </a:ext>
            </a:extLst>
          </p:cNvPr>
          <p:cNvSpPr txBox="1"/>
          <p:nvPr/>
        </p:nvSpPr>
        <p:spPr>
          <a:xfrm>
            <a:off x="605308" y="344354"/>
            <a:ext cx="1129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Description of the problem</a:t>
            </a:r>
            <a:endParaRPr kumimoji="1" lang="zh-CN" altLang="en-US" sz="48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131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">
            <a:extLst>
              <a:ext uri="{FF2B5EF4-FFF2-40B4-BE49-F238E27FC236}">
                <a16:creationId xmlns:a16="http://schemas.microsoft.com/office/drawing/2014/main" id="{6C600AB7-4305-49C8-9A95-43B198E01193}"/>
              </a:ext>
            </a:extLst>
          </p:cNvPr>
          <p:cNvSpPr txBox="1"/>
          <p:nvPr/>
        </p:nvSpPr>
        <p:spPr>
          <a:xfrm>
            <a:off x="2010511" y="2453015"/>
            <a:ext cx="198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Unmatched cells</a:t>
            </a:r>
          </a:p>
        </p:txBody>
      </p:sp>
      <p:graphicFrame>
        <p:nvGraphicFramePr>
          <p:cNvPr id="35" name="Table 2">
            <a:extLst>
              <a:ext uri="{FF2B5EF4-FFF2-40B4-BE49-F238E27FC236}">
                <a16:creationId xmlns:a16="http://schemas.microsoft.com/office/drawing/2014/main" id="{29B5D749-2B9F-487E-92B4-075FA8C52F4E}"/>
              </a:ext>
            </a:extLst>
          </p:cNvPr>
          <p:cNvGraphicFramePr>
            <a:graphicFrameLocks noGrp="1"/>
          </p:cNvGraphicFramePr>
          <p:nvPr/>
        </p:nvGraphicFramePr>
        <p:xfrm>
          <a:off x="2010511" y="3366633"/>
          <a:ext cx="2154672" cy="8883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556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567750993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7708650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341910013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285230898"/>
                    </a:ext>
                  </a:extLst>
                </a:gridCol>
              </a:tblGrid>
              <a:tr h="17766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628463"/>
                  </a:ext>
                </a:extLst>
              </a:tr>
            </a:tbl>
          </a:graphicData>
        </a:graphic>
      </p:graphicFrame>
      <p:graphicFrame>
        <p:nvGraphicFramePr>
          <p:cNvPr id="36" name="Table 2">
            <a:extLst>
              <a:ext uri="{FF2B5EF4-FFF2-40B4-BE49-F238E27FC236}">
                <a16:creationId xmlns:a16="http://schemas.microsoft.com/office/drawing/2014/main" id="{4FC68BAD-6304-4DE6-A5A6-AC507AFE809D}"/>
              </a:ext>
            </a:extLst>
          </p:cNvPr>
          <p:cNvGraphicFramePr>
            <a:graphicFrameLocks noGrp="1"/>
          </p:cNvGraphicFramePr>
          <p:nvPr/>
        </p:nvGraphicFramePr>
        <p:xfrm>
          <a:off x="2006667" y="4674979"/>
          <a:ext cx="1434592" cy="7184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324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</a:tblGrid>
              <a:tr h="177345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</a:tbl>
          </a:graphicData>
        </a:graphic>
      </p:graphicFrame>
      <p:sp>
        <p:nvSpPr>
          <p:cNvPr id="37" name="文本框 4">
            <a:extLst>
              <a:ext uri="{FF2B5EF4-FFF2-40B4-BE49-F238E27FC236}">
                <a16:creationId xmlns:a16="http://schemas.microsoft.com/office/drawing/2014/main" id="{77019CBA-6EA1-4399-9454-CBB7CEC48562}"/>
              </a:ext>
            </a:extLst>
          </p:cNvPr>
          <p:cNvSpPr txBox="1"/>
          <p:nvPr/>
        </p:nvSpPr>
        <p:spPr>
          <a:xfrm>
            <a:off x="1228102" y="3583304"/>
            <a:ext cx="78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1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4">
            <a:extLst>
              <a:ext uri="{FF2B5EF4-FFF2-40B4-BE49-F238E27FC236}">
                <a16:creationId xmlns:a16="http://schemas.microsoft.com/office/drawing/2014/main" id="{BF4DF601-1CD9-4452-8FA9-086ED8B4C2A6}"/>
              </a:ext>
            </a:extLst>
          </p:cNvPr>
          <p:cNvSpPr txBox="1"/>
          <p:nvPr/>
        </p:nvSpPr>
        <p:spPr>
          <a:xfrm>
            <a:off x="1228101" y="4825043"/>
            <a:ext cx="78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4">
            <a:extLst>
              <a:ext uri="{FF2B5EF4-FFF2-40B4-BE49-F238E27FC236}">
                <a16:creationId xmlns:a16="http://schemas.microsoft.com/office/drawing/2014/main" id="{14E2926E-9CBC-4BEF-B6D0-8ADD3EB1E12F}"/>
              </a:ext>
            </a:extLst>
          </p:cNvPr>
          <p:cNvSpPr txBox="1"/>
          <p:nvPr/>
        </p:nvSpPr>
        <p:spPr>
          <a:xfrm>
            <a:off x="2501098" y="3028079"/>
            <a:ext cx="117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1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4">
            <a:extLst>
              <a:ext uri="{FF2B5EF4-FFF2-40B4-BE49-F238E27FC236}">
                <a16:creationId xmlns:a16="http://schemas.microsoft.com/office/drawing/2014/main" id="{5EF4A74D-F070-417C-AF0C-F312D96DCFB4}"/>
              </a:ext>
            </a:extLst>
          </p:cNvPr>
          <p:cNvSpPr txBox="1"/>
          <p:nvPr/>
        </p:nvSpPr>
        <p:spPr>
          <a:xfrm>
            <a:off x="2137214" y="4343300"/>
            <a:ext cx="117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23">
            <a:extLst>
              <a:ext uri="{FF2B5EF4-FFF2-40B4-BE49-F238E27FC236}">
                <a16:creationId xmlns:a16="http://schemas.microsoft.com/office/drawing/2014/main" id="{78963D29-91D7-D741-9255-820A832EE47A}"/>
              </a:ext>
            </a:extLst>
          </p:cNvPr>
          <p:cNvSpPr txBox="1"/>
          <p:nvPr/>
        </p:nvSpPr>
        <p:spPr>
          <a:xfrm>
            <a:off x="605308" y="344354"/>
            <a:ext cx="1129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Description of the problem</a:t>
            </a:r>
            <a:endParaRPr kumimoji="1" lang="zh-CN" altLang="en-US" sz="48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841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">
            <a:extLst>
              <a:ext uri="{FF2B5EF4-FFF2-40B4-BE49-F238E27FC236}">
                <a16:creationId xmlns:a16="http://schemas.microsoft.com/office/drawing/2014/main" id="{6C600AB7-4305-49C8-9A95-43B198E01193}"/>
              </a:ext>
            </a:extLst>
          </p:cNvPr>
          <p:cNvSpPr txBox="1"/>
          <p:nvPr/>
        </p:nvSpPr>
        <p:spPr>
          <a:xfrm>
            <a:off x="2010511" y="2453015"/>
            <a:ext cx="198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Unmatched cells</a:t>
            </a:r>
          </a:p>
        </p:txBody>
      </p:sp>
      <p:cxnSp>
        <p:nvCxnSpPr>
          <p:cNvPr id="18" name="直接箭头连接符 15">
            <a:extLst>
              <a:ext uri="{FF2B5EF4-FFF2-40B4-BE49-F238E27FC236}">
                <a16:creationId xmlns:a16="http://schemas.microsoft.com/office/drawing/2014/main" id="{9DCD0349-B7FC-472B-999A-2E5214DBCA77}"/>
              </a:ext>
            </a:extLst>
          </p:cNvPr>
          <p:cNvCxnSpPr>
            <a:cxnSpLocks/>
          </p:cNvCxnSpPr>
          <p:nvPr/>
        </p:nvCxnSpPr>
        <p:spPr>
          <a:xfrm>
            <a:off x="4408558" y="4392814"/>
            <a:ext cx="79299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2">
            <a:extLst>
              <a:ext uri="{FF2B5EF4-FFF2-40B4-BE49-F238E27FC236}">
                <a16:creationId xmlns:a16="http://schemas.microsoft.com/office/drawing/2014/main" id="{A1AB2F79-B8A3-4115-86AD-8E3CC92CFE37}"/>
              </a:ext>
            </a:extLst>
          </p:cNvPr>
          <p:cNvSpPr txBox="1"/>
          <p:nvPr/>
        </p:nvSpPr>
        <p:spPr>
          <a:xfrm>
            <a:off x="5244293" y="3931148"/>
            <a:ext cx="2615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Aligning</a:t>
            </a:r>
            <a:r>
              <a:rPr lang="en-US" b="1" dirty="0"/>
              <a:t> cells </a:t>
            </a:r>
            <a:r>
              <a:rPr lang="en-US" dirty="0"/>
              <a:t>between datasets (which cells are similar based on features)</a:t>
            </a:r>
          </a:p>
        </p:txBody>
      </p:sp>
      <p:cxnSp>
        <p:nvCxnSpPr>
          <p:cNvPr id="25" name="直接箭头连接符 15">
            <a:extLst>
              <a:ext uri="{FF2B5EF4-FFF2-40B4-BE49-F238E27FC236}">
                <a16:creationId xmlns:a16="http://schemas.microsoft.com/office/drawing/2014/main" id="{5AC2B4DD-498E-4C18-A36A-95DD73866BAA}"/>
              </a:ext>
            </a:extLst>
          </p:cNvPr>
          <p:cNvCxnSpPr>
            <a:cxnSpLocks/>
          </p:cNvCxnSpPr>
          <p:nvPr/>
        </p:nvCxnSpPr>
        <p:spPr>
          <a:xfrm>
            <a:off x="7902955" y="4392813"/>
            <a:ext cx="79299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2">
            <a:extLst>
              <a:ext uri="{FF2B5EF4-FFF2-40B4-BE49-F238E27FC236}">
                <a16:creationId xmlns:a16="http://schemas.microsoft.com/office/drawing/2014/main" id="{29B5D749-2B9F-487E-92B4-075FA8C52F4E}"/>
              </a:ext>
            </a:extLst>
          </p:cNvPr>
          <p:cNvGraphicFramePr>
            <a:graphicFrameLocks noGrp="1"/>
          </p:cNvGraphicFramePr>
          <p:nvPr/>
        </p:nvGraphicFramePr>
        <p:xfrm>
          <a:off x="2010511" y="3366633"/>
          <a:ext cx="2154672" cy="8883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556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567750993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7708650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341910013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285230898"/>
                    </a:ext>
                  </a:extLst>
                </a:gridCol>
              </a:tblGrid>
              <a:tr h="17766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628463"/>
                  </a:ext>
                </a:extLst>
              </a:tr>
            </a:tbl>
          </a:graphicData>
        </a:graphic>
      </p:graphicFrame>
      <p:graphicFrame>
        <p:nvGraphicFramePr>
          <p:cNvPr id="36" name="Table 2">
            <a:extLst>
              <a:ext uri="{FF2B5EF4-FFF2-40B4-BE49-F238E27FC236}">
                <a16:creationId xmlns:a16="http://schemas.microsoft.com/office/drawing/2014/main" id="{4FC68BAD-6304-4DE6-A5A6-AC507AFE809D}"/>
              </a:ext>
            </a:extLst>
          </p:cNvPr>
          <p:cNvGraphicFramePr>
            <a:graphicFrameLocks noGrp="1"/>
          </p:cNvGraphicFramePr>
          <p:nvPr/>
        </p:nvGraphicFramePr>
        <p:xfrm>
          <a:off x="2006667" y="4674979"/>
          <a:ext cx="1434592" cy="7184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324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</a:tblGrid>
              <a:tr h="177345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</a:tbl>
          </a:graphicData>
        </a:graphic>
      </p:graphicFrame>
      <p:sp>
        <p:nvSpPr>
          <p:cNvPr id="37" name="文本框 4">
            <a:extLst>
              <a:ext uri="{FF2B5EF4-FFF2-40B4-BE49-F238E27FC236}">
                <a16:creationId xmlns:a16="http://schemas.microsoft.com/office/drawing/2014/main" id="{77019CBA-6EA1-4399-9454-CBB7CEC48562}"/>
              </a:ext>
            </a:extLst>
          </p:cNvPr>
          <p:cNvSpPr txBox="1"/>
          <p:nvPr/>
        </p:nvSpPr>
        <p:spPr>
          <a:xfrm>
            <a:off x="1228102" y="3583304"/>
            <a:ext cx="78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1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4">
            <a:extLst>
              <a:ext uri="{FF2B5EF4-FFF2-40B4-BE49-F238E27FC236}">
                <a16:creationId xmlns:a16="http://schemas.microsoft.com/office/drawing/2014/main" id="{BF4DF601-1CD9-4452-8FA9-086ED8B4C2A6}"/>
              </a:ext>
            </a:extLst>
          </p:cNvPr>
          <p:cNvSpPr txBox="1"/>
          <p:nvPr/>
        </p:nvSpPr>
        <p:spPr>
          <a:xfrm>
            <a:off x="1228101" y="4825043"/>
            <a:ext cx="78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4">
            <a:extLst>
              <a:ext uri="{FF2B5EF4-FFF2-40B4-BE49-F238E27FC236}">
                <a16:creationId xmlns:a16="http://schemas.microsoft.com/office/drawing/2014/main" id="{14E2926E-9CBC-4BEF-B6D0-8ADD3EB1E12F}"/>
              </a:ext>
            </a:extLst>
          </p:cNvPr>
          <p:cNvSpPr txBox="1"/>
          <p:nvPr/>
        </p:nvSpPr>
        <p:spPr>
          <a:xfrm>
            <a:off x="2501098" y="3028079"/>
            <a:ext cx="117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1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4">
            <a:extLst>
              <a:ext uri="{FF2B5EF4-FFF2-40B4-BE49-F238E27FC236}">
                <a16:creationId xmlns:a16="http://schemas.microsoft.com/office/drawing/2014/main" id="{5EF4A74D-F070-417C-AF0C-F312D96DCFB4}"/>
              </a:ext>
            </a:extLst>
          </p:cNvPr>
          <p:cNvSpPr txBox="1"/>
          <p:nvPr/>
        </p:nvSpPr>
        <p:spPr>
          <a:xfrm>
            <a:off x="2137214" y="4343300"/>
            <a:ext cx="117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23">
            <a:extLst>
              <a:ext uri="{FF2B5EF4-FFF2-40B4-BE49-F238E27FC236}">
                <a16:creationId xmlns:a16="http://schemas.microsoft.com/office/drawing/2014/main" id="{5CE32897-5B95-274A-8C0E-9CBA91B8C2E9}"/>
              </a:ext>
            </a:extLst>
          </p:cNvPr>
          <p:cNvSpPr txBox="1"/>
          <p:nvPr/>
        </p:nvSpPr>
        <p:spPr>
          <a:xfrm>
            <a:off x="605308" y="344354"/>
            <a:ext cx="1129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Description of the problem</a:t>
            </a:r>
            <a:endParaRPr kumimoji="1" lang="zh-CN" altLang="en-US" sz="48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569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">
            <a:extLst>
              <a:ext uri="{FF2B5EF4-FFF2-40B4-BE49-F238E27FC236}">
                <a16:creationId xmlns:a16="http://schemas.microsoft.com/office/drawing/2014/main" id="{6C600AB7-4305-49C8-9A95-43B198E01193}"/>
              </a:ext>
            </a:extLst>
          </p:cNvPr>
          <p:cNvSpPr txBox="1"/>
          <p:nvPr/>
        </p:nvSpPr>
        <p:spPr>
          <a:xfrm>
            <a:off x="2010511" y="2453015"/>
            <a:ext cx="198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Unmatched cells</a:t>
            </a:r>
          </a:p>
        </p:txBody>
      </p:sp>
      <p:cxnSp>
        <p:nvCxnSpPr>
          <p:cNvPr id="18" name="直接箭头连接符 15">
            <a:extLst>
              <a:ext uri="{FF2B5EF4-FFF2-40B4-BE49-F238E27FC236}">
                <a16:creationId xmlns:a16="http://schemas.microsoft.com/office/drawing/2014/main" id="{9DCD0349-B7FC-472B-999A-2E5214DBCA77}"/>
              </a:ext>
            </a:extLst>
          </p:cNvPr>
          <p:cNvCxnSpPr>
            <a:cxnSpLocks/>
          </p:cNvCxnSpPr>
          <p:nvPr/>
        </p:nvCxnSpPr>
        <p:spPr>
          <a:xfrm>
            <a:off x="4408558" y="4392814"/>
            <a:ext cx="79299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2">
            <a:extLst>
              <a:ext uri="{FF2B5EF4-FFF2-40B4-BE49-F238E27FC236}">
                <a16:creationId xmlns:a16="http://schemas.microsoft.com/office/drawing/2014/main" id="{A1AB2F79-B8A3-4115-86AD-8E3CC92CFE37}"/>
              </a:ext>
            </a:extLst>
          </p:cNvPr>
          <p:cNvSpPr txBox="1"/>
          <p:nvPr/>
        </p:nvSpPr>
        <p:spPr>
          <a:xfrm>
            <a:off x="5244293" y="3931148"/>
            <a:ext cx="2615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Aligning</a:t>
            </a:r>
            <a:r>
              <a:rPr lang="en-US" b="1" dirty="0"/>
              <a:t> cells </a:t>
            </a:r>
            <a:r>
              <a:rPr lang="en-US" dirty="0"/>
              <a:t>between datasets (which cells are similar based on features)</a:t>
            </a:r>
          </a:p>
        </p:txBody>
      </p:sp>
      <p:cxnSp>
        <p:nvCxnSpPr>
          <p:cNvPr id="25" name="直接箭头连接符 15">
            <a:extLst>
              <a:ext uri="{FF2B5EF4-FFF2-40B4-BE49-F238E27FC236}">
                <a16:creationId xmlns:a16="http://schemas.microsoft.com/office/drawing/2014/main" id="{5AC2B4DD-498E-4C18-A36A-95DD73866BAA}"/>
              </a:ext>
            </a:extLst>
          </p:cNvPr>
          <p:cNvCxnSpPr>
            <a:cxnSpLocks/>
          </p:cNvCxnSpPr>
          <p:nvPr/>
        </p:nvCxnSpPr>
        <p:spPr>
          <a:xfrm>
            <a:off x="7902955" y="4392813"/>
            <a:ext cx="79299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">
            <a:extLst>
              <a:ext uri="{FF2B5EF4-FFF2-40B4-BE49-F238E27FC236}">
                <a16:creationId xmlns:a16="http://schemas.microsoft.com/office/drawing/2014/main" id="{B68386FB-717A-4610-A729-B4785C6BD1A9}"/>
              </a:ext>
            </a:extLst>
          </p:cNvPr>
          <p:cNvSpPr txBox="1"/>
          <p:nvPr/>
        </p:nvSpPr>
        <p:spPr>
          <a:xfrm>
            <a:off x="8738691" y="4069647"/>
            <a:ext cx="167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Features </a:t>
            </a:r>
            <a:r>
              <a:rPr lang="en-US" altLang="zh-CN" dirty="0"/>
              <a:t>are totally different</a:t>
            </a:r>
            <a:endParaRPr lang="en-US" dirty="0"/>
          </a:p>
        </p:txBody>
      </p:sp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9E6B19DC-3051-4F99-A45F-F7474B698F5C}"/>
              </a:ext>
            </a:extLst>
          </p:cNvPr>
          <p:cNvGraphicFramePr>
            <a:graphicFrameLocks noGrp="1"/>
          </p:cNvGraphicFramePr>
          <p:nvPr/>
        </p:nvGraphicFramePr>
        <p:xfrm>
          <a:off x="2010511" y="3366633"/>
          <a:ext cx="2154672" cy="8883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556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567750993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7708650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341910013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285230898"/>
                    </a:ext>
                  </a:extLst>
                </a:gridCol>
              </a:tblGrid>
              <a:tr h="17766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628463"/>
                  </a:ext>
                </a:extLst>
              </a:tr>
            </a:tbl>
          </a:graphicData>
        </a:graphic>
      </p:graphicFrame>
      <p:graphicFrame>
        <p:nvGraphicFramePr>
          <p:cNvPr id="22" name="Table 2">
            <a:extLst>
              <a:ext uri="{FF2B5EF4-FFF2-40B4-BE49-F238E27FC236}">
                <a16:creationId xmlns:a16="http://schemas.microsoft.com/office/drawing/2014/main" id="{D8793D32-AF34-4386-BA57-912ED7B62A5A}"/>
              </a:ext>
            </a:extLst>
          </p:cNvPr>
          <p:cNvGraphicFramePr>
            <a:graphicFrameLocks noGrp="1"/>
          </p:cNvGraphicFramePr>
          <p:nvPr/>
        </p:nvGraphicFramePr>
        <p:xfrm>
          <a:off x="2006667" y="4674979"/>
          <a:ext cx="1434592" cy="7184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324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</a:tblGrid>
              <a:tr h="177345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</a:tbl>
          </a:graphicData>
        </a:graphic>
      </p:graphicFrame>
      <p:sp>
        <p:nvSpPr>
          <p:cNvPr id="23" name="文本框 4">
            <a:extLst>
              <a:ext uri="{FF2B5EF4-FFF2-40B4-BE49-F238E27FC236}">
                <a16:creationId xmlns:a16="http://schemas.microsoft.com/office/drawing/2014/main" id="{DFBAA6CB-A59E-4FC2-AA9B-1D20D429D018}"/>
              </a:ext>
            </a:extLst>
          </p:cNvPr>
          <p:cNvSpPr txBox="1"/>
          <p:nvPr/>
        </p:nvSpPr>
        <p:spPr>
          <a:xfrm>
            <a:off x="1228102" y="3583304"/>
            <a:ext cx="78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1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3184F4EA-CA55-4A01-91B0-2F040E4E8EF7}"/>
              </a:ext>
            </a:extLst>
          </p:cNvPr>
          <p:cNvSpPr txBox="1"/>
          <p:nvPr/>
        </p:nvSpPr>
        <p:spPr>
          <a:xfrm>
            <a:off x="1228101" y="4825043"/>
            <a:ext cx="78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4">
            <a:extLst>
              <a:ext uri="{FF2B5EF4-FFF2-40B4-BE49-F238E27FC236}">
                <a16:creationId xmlns:a16="http://schemas.microsoft.com/office/drawing/2014/main" id="{378BC5BE-70EA-47E4-AE30-15DDE5825204}"/>
              </a:ext>
            </a:extLst>
          </p:cNvPr>
          <p:cNvSpPr txBox="1"/>
          <p:nvPr/>
        </p:nvSpPr>
        <p:spPr>
          <a:xfrm>
            <a:off x="2501098" y="3028079"/>
            <a:ext cx="117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1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4">
            <a:extLst>
              <a:ext uri="{FF2B5EF4-FFF2-40B4-BE49-F238E27FC236}">
                <a16:creationId xmlns:a16="http://schemas.microsoft.com/office/drawing/2014/main" id="{C56A75BC-0C51-4A1F-BE00-68B754784494}"/>
              </a:ext>
            </a:extLst>
          </p:cNvPr>
          <p:cNvSpPr txBox="1"/>
          <p:nvPr/>
        </p:nvSpPr>
        <p:spPr>
          <a:xfrm>
            <a:off x="2137214" y="4343300"/>
            <a:ext cx="117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23">
            <a:extLst>
              <a:ext uri="{FF2B5EF4-FFF2-40B4-BE49-F238E27FC236}">
                <a16:creationId xmlns:a16="http://schemas.microsoft.com/office/drawing/2014/main" id="{AD76394A-58CC-B54A-8688-B064A0096B4C}"/>
              </a:ext>
            </a:extLst>
          </p:cNvPr>
          <p:cNvSpPr txBox="1"/>
          <p:nvPr/>
        </p:nvSpPr>
        <p:spPr>
          <a:xfrm>
            <a:off x="605308" y="344354"/>
            <a:ext cx="1129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Description of the problem</a:t>
            </a:r>
            <a:endParaRPr kumimoji="1" lang="zh-CN" altLang="en-US" sz="48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70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">
            <a:extLst>
              <a:ext uri="{FF2B5EF4-FFF2-40B4-BE49-F238E27FC236}">
                <a16:creationId xmlns:a16="http://schemas.microsoft.com/office/drawing/2014/main" id="{6C600AB7-4305-49C8-9A95-43B198E01193}"/>
              </a:ext>
            </a:extLst>
          </p:cNvPr>
          <p:cNvSpPr txBox="1"/>
          <p:nvPr/>
        </p:nvSpPr>
        <p:spPr>
          <a:xfrm>
            <a:off x="2010511" y="2453015"/>
            <a:ext cx="198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Unmatched cells</a:t>
            </a:r>
          </a:p>
        </p:txBody>
      </p:sp>
      <p:sp>
        <p:nvSpPr>
          <p:cNvPr id="21" name="文本框 2">
            <a:extLst>
              <a:ext uri="{FF2B5EF4-FFF2-40B4-BE49-F238E27FC236}">
                <a16:creationId xmlns:a16="http://schemas.microsoft.com/office/drawing/2014/main" id="{9C2FFB6D-C4C5-45B4-8ED2-591B6110C673}"/>
              </a:ext>
            </a:extLst>
          </p:cNvPr>
          <p:cNvSpPr txBox="1"/>
          <p:nvPr/>
        </p:nvSpPr>
        <p:spPr>
          <a:xfrm>
            <a:off x="5701357" y="2452605"/>
            <a:ext cx="198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Mapping features</a:t>
            </a:r>
          </a:p>
        </p:txBody>
      </p:sp>
      <p:cxnSp>
        <p:nvCxnSpPr>
          <p:cNvPr id="22" name="直接箭头连接符 15">
            <a:extLst>
              <a:ext uri="{FF2B5EF4-FFF2-40B4-BE49-F238E27FC236}">
                <a16:creationId xmlns:a16="http://schemas.microsoft.com/office/drawing/2014/main" id="{16649BF8-390F-402A-8ED2-174FD75478AE}"/>
              </a:ext>
            </a:extLst>
          </p:cNvPr>
          <p:cNvCxnSpPr>
            <a:cxnSpLocks/>
          </p:cNvCxnSpPr>
          <p:nvPr/>
        </p:nvCxnSpPr>
        <p:spPr>
          <a:xfrm>
            <a:off x="4408558" y="4392814"/>
            <a:ext cx="79299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2">
            <a:extLst>
              <a:ext uri="{FF2B5EF4-FFF2-40B4-BE49-F238E27FC236}">
                <a16:creationId xmlns:a16="http://schemas.microsoft.com/office/drawing/2014/main" id="{504C8CA9-56E6-4E59-9CD9-3105AC7730DD}"/>
              </a:ext>
            </a:extLst>
          </p:cNvPr>
          <p:cNvGraphicFramePr>
            <a:graphicFrameLocks noGrp="1"/>
          </p:cNvGraphicFramePr>
          <p:nvPr/>
        </p:nvGraphicFramePr>
        <p:xfrm>
          <a:off x="2010511" y="3366633"/>
          <a:ext cx="2154672" cy="8883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556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567750993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7708650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341910013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285230898"/>
                    </a:ext>
                  </a:extLst>
                </a:gridCol>
              </a:tblGrid>
              <a:tr h="17766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628463"/>
                  </a:ext>
                </a:extLst>
              </a:tr>
            </a:tbl>
          </a:graphicData>
        </a:graphic>
      </p:graphicFrame>
      <p:graphicFrame>
        <p:nvGraphicFramePr>
          <p:cNvPr id="32" name="Table 2">
            <a:extLst>
              <a:ext uri="{FF2B5EF4-FFF2-40B4-BE49-F238E27FC236}">
                <a16:creationId xmlns:a16="http://schemas.microsoft.com/office/drawing/2014/main" id="{0B0FF6B7-5224-4EF7-BC84-FF86A2CCB288}"/>
              </a:ext>
            </a:extLst>
          </p:cNvPr>
          <p:cNvGraphicFramePr>
            <a:graphicFrameLocks noGrp="1"/>
          </p:cNvGraphicFramePr>
          <p:nvPr/>
        </p:nvGraphicFramePr>
        <p:xfrm>
          <a:off x="2006667" y="4674979"/>
          <a:ext cx="1434592" cy="7184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324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</a:tblGrid>
              <a:tr h="177345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</a:tbl>
          </a:graphicData>
        </a:graphic>
      </p:graphicFrame>
      <p:sp>
        <p:nvSpPr>
          <p:cNvPr id="33" name="文本框 4">
            <a:extLst>
              <a:ext uri="{FF2B5EF4-FFF2-40B4-BE49-F238E27FC236}">
                <a16:creationId xmlns:a16="http://schemas.microsoft.com/office/drawing/2014/main" id="{42E5DBF0-A3C0-4FE4-90A2-062E4D17C607}"/>
              </a:ext>
            </a:extLst>
          </p:cNvPr>
          <p:cNvSpPr txBox="1"/>
          <p:nvPr/>
        </p:nvSpPr>
        <p:spPr>
          <a:xfrm>
            <a:off x="1228102" y="3583304"/>
            <a:ext cx="78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1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4">
            <a:extLst>
              <a:ext uri="{FF2B5EF4-FFF2-40B4-BE49-F238E27FC236}">
                <a16:creationId xmlns:a16="http://schemas.microsoft.com/office/drawing/2014/main" id="{43AEE747-02D0-4DAE-83F1-07E3AFFEB9D8}"/>
              </a:ext>
            </a:extLst>
          </p:cNvPr>
          <p:cNvSpPr txBox="1"/>
          <p:nvPr/>
        </p:nvSpPr>
        <p:spPr>
          <a:xfrm>
            <a:off x="1228101" y="4825043"/>
            <a:ext cx="78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4">
            <a:extLst>
              <a:ext uri="{FF2B5EF4-FFF2-40B4-BE49-F238E27FC236}">
                <a16:creationId xmlns:a16="http://schemas.microsoft.com/office/drawing/2014/main" id="{C80948B4-B1F6-4915-9CBD-76D03F958E35}"/>
              </a:ext>
            </a:extLst>
          </p:cNvPr>
          <p:cNvSpPr txBox="1"/>
          <p:nvPr/>
        </p:nvSpPr>
        <p:spPr>
          <a:xfrm>
            <a:off x="2501098" y="3028079"/>
            <a:ext cx="117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1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4">
            <a:extLst>
              <a:ext uri="{FF2B5EF4-FFF2-40B4-BE49-F238E27FC236}">
                <a16:creationId xmlns:a16="http://schemas.microsoft.com/office/drawing/2014/main" id="{B8CFFBF7-7189-46DF-94D1-07886DEE559E}"/>
              </a:ext>
            </a:extLst>
          </p:cNvPr>
          <p:cNvSpPr txBox="1"/>
          <p:nvPr/>
        </p:nvSpPr>
        <p:spPr>
          <a:xfrm>
            <a:off x="2137214" y="4343300"/>
            <a:ext cx="117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7" name="Table 2">
            <a:extLst>
              <a:ext uri="{FF2B5EF4-FFF2-40B4-BE49-F238E27FC236}">
                <a16:creationId xmlns:a16="http://schemas.microsoft.com/office/drawing/2014/main" id="{13BF5F49-251C-416E-8801-4D17A91074EF}"/>
              </a:ext>
            </a:extLst>
          </p:cNvPr>
          <p:cNvGraphicFramePr>
            <a:graphicFrameLocks noGrp="1"/>
          </p:cNvGraphicFramePr>
          <p:nvPr/>
        </p:nvGraphicFramePr>
        <p:xfrm>
          <a:off x="5980124" y="3366633"/>
          <a:ext cx="1436448" cy="8883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556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</a:tblGrid>
              <a:tr h="17766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628463"/>
                  </a:ext>
                </a:extLst>
              </a:tr>
            </a:tbl>
          </a:graphicData>
        </a:graphic>
      </p:graphicFrame>
      <p:graphicFrame>
        <p:nvGraphicFramePr>
          <p:cNvPr id="38" name="Table 2">
            <a:extLst>
              <a:ext uri="{FF2B5EF4-FFF2-40B4-BE49-F238E27FC236}">
                <a16:creationId xmlns:a16="http://schemas.microsoft.com/office/drawing/2014/main" id="{71404661-74A4-41D9-998B-DFA78FF27AAB}"/>
              </a:ext>
            </a:extLst>
          </p:cNvPr>
          <p:cNvGraphicFramePr>
            <a:graphicFrameLocks noGrp="1"/>
          </p:cNvGraphicFramePr>
          <p:nvPr/>
        </p:nvGraphicFramePr>
        <p:xfrm>
          <a:off x="5976280" y="4674979"/>
          <a:ext cx="1434592" cy="7184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324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</a:tblGrid>
              <a:tr h="177345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</a:tbl>
          </a:graphicData>
        </a:graphic>
      </p:graphicFrame>
      <p:sp>
        <p:nvSpPr>
          <p:cNvPr id="39" name="文本框 4">
            <a:extLst>
              <a:ext uri="{FF2B5EF4-FFF2-40B4-BE49-F238E27FC236}">
                <a16:creationId xmlns:a16="http://schemas.microsoft.com/office/drawing/2014/main" id="{08122449-F2A6-44CC-8076-E08FC63C0F37}"/>
              </a:ext>
            </a:extLst>
          </p:cNvPr>
          <p:cNvSpPr txBox="1"/>
          <p:nvPr/>
        </p:nvSpPr>
        <p:spPr>
          <a:xfrm>
            <a:off x="5197715" y="3583304"/>
            <a:ext cx="78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1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4">
            <a:extLst>
              <a:ext uri="{FF2B5EF4-FFF2-40B4-BE49-F238E27FC236}">
                <a16:creationId xmlns:a16="http://schemas.microsoft.com/office/drawing/2014/main" id="{3F87880D-75EF-49CD-9CB9-B3814211E5AF}"/>
              </a:ext>
            </a:extLst>
          </p:cNvPr>
          <p:cNvSpPr txBox="1"/>
          <p:nvPr/>
        </p:nvSpPr>
        <p:spPr>
          <a:xfrm>
            <a:off x="5197714" y="4825043"/>
            <a:ext cx="78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">
            <a:extLst>
              <a:ext uri="{FF2B5EF4-FFF2-40B4-BE49-F238E27FC236}">
                <a16:creationId xmlns:a16="http://schemas.microsoft.com/office/drawing/2014/main" id="{BC9A7B96-89AE-4AC7-9783-1F8897A78D74}"/>
              </a:ext>
            </a:extLst>
          </p:cNvPr>
          <p:cNvSpPr txBox="1"/>
          <p:nvPr/>
        </p:nvSpPr>
        <p:spPr>
          <a:xfrm>
            <a:off x="6112347" y="3028079"/>
            <a:ext cx="117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">
            <a:extLst>
              <a:ext uri="{FF2B5EF4-FFF2-40B4-BE49-F238E27FC236}">
                <a16:creationId xmlns:a16="http://schemas.microsoft.com/office/drawing/2014/main" id="{83B9C33B-552D-4B62-8114-52C44174354C}"/>
              </a:ext>
            </a:extLst>
          </p:cNvPr>
          <p:cNvSpPr txBox="1"/>
          <p:nvPr/>
        </p:nvSpPr>
        <p:spPr>
          <a:xfrm>
            <a:off x="6106827" y="4343300"/>
            <a:ext cx="117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23">
            <a:extLst>
              <a:ext uri="{FF2B5EF4-FFF2-40B4-BE49-F238E27FC236}">
                <a16:creationId xmlns:a16="http://schemas.microsoft.com/office/drawing/2014/main" id="{518F814B-C39A-AD4B-8519-25E65DBFD9B4}"/>
              </a:ext>
            </a:extLst>
          </p:cNvPr>
          <p:cNvSpPr txBox="1"/>
          <p:nvPr/>
        </p:nvSpPr>
        <p:spPr>
          <a:xfrm>
            <a:off x="605308" y="344354"/>
            <a:ext cx="1129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Description of the problem</a:t>
            </a:r>
            <a:endParaRPr kumimoji="1" lang="zh-CN" altLang="en-US" sz="48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019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5308" y="344354"/>
            <a:ext cx="1129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Seurat and</a:t>
            </a:r>
            <a:r>
              <a:rPr kumimoji="1" lang="zh-CN" altLang="en-US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Liger</a:t>
            </a:r>
            <a:endParaRPr kumimoji="1" lang="zh-CN" altLang="en-US" sz="48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文本框 2">
            <a:extLst>
              <a:ext uri="{FF2B5EF4-FFF2-40B4-BE49-F238E27FC236}">
                <a16:creationId xmlns:a16="http://schemas.microsoft.com/office/drawing/2014/main" id="{6C600AB7-4305-49C8-9A95-43B198E01193}"/>
              </a:ext>
            </a:extLst>
          </p:cNvPr>
          <p:cNvSpPr txBox="1"/>
          <p:nvPr/>
        </p:nvSpPr>
        <p:spPr>
          <a:xfrm>
            <a:off x="2010511" y="2453015"/>
            <a:ext cx="198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Unmatched cells</a:t>
            </a:r>
          </a:p>
        </p:txBody>
      </p:sp>
      <p:sp>
        <p:nvSpPr>
          <p:cNvPr id="21" name="文本框 2">
            <a:extLst>
              <a:ext uri="{FF2B5EF4-FFF2-40B4-BE49-F238E27FC236}">
                <a16:creationId xmlns:a16="http://schemas.microsoft.com/office/drawing/2014/main" id="{9C2FFB6D-C4C5-45B4-8ED2-591B6110C673}"/>
              </a:ext>
            </a:extLst>
          </p:cNvPr>
          <p:cNvSpPr txBox="1"/>
          <p:nvPr/>
        </p:nvSpPr>
        <p:spPr>
          <a:xfrm>
            <a:off x="5701357" y="2452605"/>
            <a:ext cx="198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Mapping features</a:t>
            </a:r>
          </a:p>
        </p:txBody>
      </p:sp>
      <p:cxnSp>
        <p:nvCxnSpPr>
          <p:cNvPr id="22" name="直接箭头连接符 15">
            <a:extLst>
              <a:ext uri="{FF2B5EF4-FFF2-40B4-BE49-F238E27FC236}">
                <a16:creationId xmlns:a16="http://schemas.microsoft.com/office/drawing/2014/main" id="{16649BF8-390F-402A-8ED2-174FD75478AE}"/>
              </a:ext>
            </a:extLst>
          </p:cNvPr>
          <p:cNvCxnSpPr>
            <a:cxnSpLocks/>
          </p:cNvCxnSpPr>
          <p:nvPr/>
        </p:nvCxnSpPr>
        <p:spPr>
          <a:xfrm>
            <a:off x="4408558" y="4392814"/>
            <a:ext cx="79299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2">
            <a:extLst>
              <a:ext uri="{FF2B5EF4-FFF2-40B4-BE49-F238E27FC236}">
                <a16:creationId xmlns:a16="http://schemas.microsoft.com/office/drawing/2014/main" id="{504C8CA9-56E6-4E59-9CD9-3105AC7730DD}"/>
              </a:ext>
            </a:extLst>
          </p:cNvPr>
          <p:cNvGraphicFramePr>
            <a:graphicFrameLocks noGrp="1"/>
          </p:cNvGraphicFramePr>
          <p:nvPr/>
        </p:nvGraphicFramePr>
        <p:xfrm>
          <a:off x="2010511" y="3366633"/>
          <a:ext cx="2154672" cy="8883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556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567750993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7708650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341910013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285230898"/>
                    </a:ext>
                  </a:extLst>
                </a:gridCol>
              </a:tblGrid>
              <a:tr h="17766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628463"/>
                  </a:ext>
                </a:extLst>
              </a:tr>
            </a:tbl>
          </a:graphicData>
        </a:graphic>
      </p:graphicFrame>
      <p:graphicFrame>
        <p:nvGraphicFramePr>
          <p:cNvPr id="32" name="Table 2">
            <a:extLst>
              <a:ext uri="{FF2B5EF4-FFF2-40B4-BE49-F238E27FC236}">
                <a16:creationId xmlns:a16="http://schemas.microsoft.com/office/drawing/2014/main" id="{0B0FF6B7-5224-4EF7-BC84-FF86A2CCB288}"/>
              </a:ext>
            </a:extLst>
          </p:cNvPr>
          <p:cNvGraphicFramePr>
            <a:graphicFrameLocks noGrp="1"/>
          </p:cNvGraphicFramePr>
          <p:nvPr/>
        </p:nvGraphicFramePr>
        <p:xfrm>
          <a:off x="2006667" y="4674979"/>
          <a:ext cx="1434592" cy="7184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324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</a:tblGrid>
              <a:tr h="177345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</a:tbl>
          </a:graphicData>
        </a:graphic>
      </p:graphicFrame>
      <p:sp>
        <p:nvSpPr>
          <p:cNvPr id="33" name="文本框 4">
            <a:extLst>
              <a:ext uri="{FF2B5EF4-FFF2-40B4-BE49-F238E27FC236}">
                <a16:creationId xmlns:a16="http://schemas.microsoft.com/office/drawing/2014/main" id="{42E5DBF0-A3C0-4FE4-90A2-062E4D17C607}"/>
              </a:ext>
            </a:extLst>
          </p:cNvPr>
          <p:cNvSpPr txBox="1"/>
          <p:nvPr/>
        </p:nvSpPr>
        <p:spPr>
          <a:xfrm>
            <a:off x="1228102" y="3583304"/>
            <a:ext cx="78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1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4">
            <a:extLst>
              <a:ext uri="{FF2B5EF4-FFF2-40B4-BE49-F238E27FC236}">
                <a16:creationId xmlns:a16="http://schemas.microsoft.com/office/drawing/2014/main" id="{43AEE747-02D0-4DAE-83F1-07E3AFFEB9D8}"/>
              </a:ext>
            </a:extLst>
          </p:cNvPr>
          <p:cNvSpPr txBox="1"/>
          <p:nvPr/>
        </p:nvSpPr>
        <p:spPr>
          <a:xfrm>
            <a:off x="1228101" y="4825043"/>
            <a:ext cx="78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4">
            <a:extLst>
              <a:ext uri="{FF2B5EF4-FFF2-40B4-BE49-F238E27FC236}">
                <a16:creationId xmlns:a16="http://schemas.microsoft.com/office/drawing/2014/main" id="{C80948B4-B1F6-4915-9CBD-76D03F958E35}"/>
              </a:ext>
            </a:extLst>
          </p:cNvPr>
          <p:cNvSpPr txBox="1"/>
          <p:nvPr/>
        </p:nvSpPr>
        <p:spPr>
          <a:xfrm>
            <a:off x="2501098" y="3028079"/>
            <a:ext cx="117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4">
            <a:extLst>
              <a:ext uri="{FF2B5EF4-FFF2-40B4-BE49-F238E27FC236}">
                <a16:creationId xmlns:a16="http://schemas.microsoft.com/office/drawing/2014/main" id="{B8CFFBF7-7189-46DF-94D1-07886DEE559E}"/>
              </a:ext>
            </a:extLst>
          </p:cNvPr>
          <p:cNvSpPr txBox="1"/>
          <p:nvPr/>
        </p:nvSpPr>
        <p:spPr>
          <a:xfrm>
            <a:off x="2137214" y="4343300"/>
            <a:ext cx="117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7" name="Table 2">
            <a:extLst>
              <a:ext uri="{FF2B5EF4-FFF2-40B4-BE49-F238E27FC236}">
                <a16:creationId xmlns:a16="http://schemas.microsoft.com/office/drawing/2014/main" id="{13BF5F49-251C-416E-8801-4D17A91074EF}"/>
              </a:ext>
            </a:extLst>
          </p:cNvPr>
          <p:cNvGraphicFramePr>
            <a:graphicFrameLocks noGrp="1"/>
          </p:cNvGraphicFramePr>
          <p:nvPr/>
        </p:nvGraphicFramePr>
        <p:xfrm>
          <a:off x="5980124" y="3366633"/>
          <a:ext cx="1436448" cy="8883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556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</a:tblGrid>
              <a:tr h="17766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628463"/>
                  </a:ext>
                </a:extLst>
              </a:tr>
            </a:tbl>
          </a:graphicData>
        </a:graphic>
      </p:graphicFrame>
      <p:graphicFrame>
        <p:nvGraphicFramePr>
          <p:cNvPr id="38" name="Table 2">
            <a:extLst>
              <a:ext uri="{FF2B5EF4-FFF2-40B4-BE49-F238E27FC236}">
                <a16:creationId xmlns:a16="http://schemas.microsoft.com/office/drawing/2014/main" id="{71404661-74A4-41D9-998B-DFA78FF27AAB}"/>
              </a:ext>
            </a:extLst>
          </p:cNvPr>
          <p:cNvGraphicFramePr>
            <a:graphicFrameLocks noGrp="1"/>
          </p:cNvGraphicFramePr>
          <p:nvPr/>
        </p:nvGraphicFramePr>
        <p:xfrm>
          <a:off x="5976280" y="4674979"/>
          <a:ext cx="1434592" cy="7184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324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</a:tblGrid>
              <a:tr h="177345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</a:tbl>
          </a:graphicData>
        </a:graphic>
      </p:graphicFrame>
      <p:sp>
        <p:nvSpPr>
          <p:cNvPr id="39" name="文本框 4">
            <a:extLst>
              <a:ext uri="{FF2B5EF4-FFF2-40B4-BE49-F238E27FC236}">
                <a16:creationId xmlns:a16="http://schemas.microsoft.com/office/drawing/2014/main" id="{08122449-F2A6-44CC-8076-E08FC63C0F37}"/>
              </a:ext>
            </a:extLst>
          </p:cNvPr>
          <p:cNvSpPr txBox="1"/>
          <p:nvPr/>
        </p:nvSpPr>
        <p:spPr>
          <a:xfrm>
            <a:off x="5197715" y="3583304"/>
            <a:ext cx="78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1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4">
            <a:extLst>
              <a:ext uri="{FF2B5EF4-FFF2-40B4-BE49-F238E27FC236}">
                <a16:creationId xmlns:a16="http://schemas.microsoft.com/office/drawing/2014/main" id="{3F87880D-75EF-49CD-9CB9-B3814211E5AF}"/>
              </a:ext>
            </a:extLst>
          </p:cNvPr>
          <p:cNvSpPr txBox="1"/>
          <p:nvPr/>
        </p:nvSpPr>
        <p:spPr>
          <a:xfrm>
            <a:off x="5197714" y="4825043"/>
            <a:ext cx="78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">
            <a:extLst>
              <a:ext uri="{FF2B5EF4-FFF2-40B4-BE49-F238E27FC236}">
                <a16:creationId xmlns:a16="http://schemas.microsoft.com/office/drawing/2014/main" id="{BC9A7B96-89AE-4AC7-9783-1F8897A78D74}"/>
              </a:ext>
            </a:extLst>
          </p:cNvPr>
          <p:cNvSpPr txBox="1"/>
          <p:nvPr/>
        </p:nvSpPr>
        <p:spPr>
          <a:xfrm>
            <a:off x="6112347" y="3028079"/>
            <a:ext cx="117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">
            <a:extLst>
              <a:ext uri="{FF2B5EF4-FFF2-40B4-BE49-F238E27FC236}">
                <a16:creationId xmlns:a16="http://schemas.microsoft.com/office/drawing/2014/main" id="{83B9C33B-552D-4B62-8114-52C44174354C}"/>
              </a:ext>
            </a:extLst>
          </p:cNvPr>
          <p:cNvSpPr txBox="1"/>
          <p:nvPr/>
        </p:nvSpPr>
        <p:spPr>
          <a:xfrm>
            <a:off x="6106827" y="4343300"/>
            <a:ext cx="117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21D087-9675-5C47-9A8D-AAD118AFAECB}"/>
              </a:ext>
            </a:extLst>
          </p:cNvPr>
          <p:cNvGrpSpPr/>
          <p:nvPr/>
        </p:nvGrpSpPr>
        <p:grpSpPr>
          <a:xfrm>
            <a:off x="7905549" y="3439896"/>
            <a:ext cx="3608332" cy="1630093"/>
            <a:chOff x="7717369" y="3503011"/>
            <a:chExt cx="3608332" cy="163009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6463845-DE9D-E743-874B-E93EDD3B52C0}"/>
                </a:ext>
              </a:extLst>
            </p:cNvPr>
            <p:cNvGrpSpPr/>
            <p:nvPr/>
          </p:nvGrpSpPr>
          <p:grpSpPr>
            <a:xfrm>
              <a:off x="7865577" y="3731885"/>
              <a:ext cx="3460124" cy="489236"/>
              <a:chOff x="7866845" y="3846921"/>
              <a:chExt cx="3460124" cy="489236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D839E65C-E910-8C41-BE31-EFBA26F549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6126"/>
              <a:stretch/>
            </p:blipFill>
            <p:spPr>
              <a:xfrm>
                <a:off x="7866845" y="3902874"/>
                <a:ext cx="3460124" cy="352738"/>
              </a:xfrm>
              <a:prstGeom prst="rect">
                <a:avLst/>
              </a:prstGeom>
            </p:spPr>
          </p:pic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2321AC9-9A27-D747-8DF4-8CABB9FFBFBC}"/>
                  </a:ext>
                </a:extLst>
              </p:cNvPr>
              <p:cNvSpPr/>
              <p:nvPr/>
            </p:nvSpPr>
            <p:spPr>
              <a:xfrm>
                <a:off x="7955756" y="3865905"/>
                <a:ext cx="342900" cy="1119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5E66CFF-EB3B-2A48-843B-919064B10531}"/>
                  </a:ext>
                </a:extLst>
              </p:cNvPr>
              <p:cNvSpPr/>
              <p:nvPr/>
            </p:nvSpPr>
            <p:spPr>
              <a:xfrm>
                <a:off x="9338887" y="3846921"/>
                <a:ext cx="342900" cy="1119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BAD7F81-CAD0-0442-A58D-F9654B32C197}"/>
                  </a:ext>
                </a:extLst>
              </p:cNvPr>
              <p:cNvSpPr/>
              <p:nvPr/>
            </p:nvSpPr>
            <p:spPr>
              <a:xfrm>
                <a:off x="10908131" y="3846921"/>
                <a:ext cx="342900" cy="1119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7008A46-3CDE-F841-9C1D-3A074D6D0F21}"/>
                  </a:ext>
                </a:extLst>
              </p:cNvPr>
              <p:cNvSpPr/>
              <p:nvPr/>
            </p:nvSpPr>
            <p:spPr>
              <a:xfrm>
                <a:off x="8709840" y="4224251"/>
                <a:ext cx="903266" cy="1119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026E68-A519-124F-AC46-5269D307AC5B}"/>
                </a:ext>
              </a:extLst>
            </p:cNvPr>
            <p:cNvCxnSpPr>
              <a:cxnSpLocks/>
            </p:cNvCxnSpPr>
            <p:nvPr/>
          </p:nvCxnSpPr>
          <p:spPr>
            <a:xfrm>
              <a:off x="9547545" y="4216341"/>
              <a:ext cx="0" cy="1371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8EED587-6CB7-164B-B75F-271F629BEAA5}"/>
                </a:ext>
              </a:extLst>
            </p:cNvPr>
            <p:cNvCxnSpPr>
              <a:cxnSpLocks/>
            </p:cNvCxnSpPr>
            <p:nvPr/>
          </p:nvCxnSpPr>
          <p:spPr>
            <a:xfrm>
              <a:off x="9538021" y="4223502"/>
              <a:ext cx="209549" cy="0"/>
            </a:xfrm>
            <a:prstGeom prst="line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4">
              <a:extLst>
                <a:ext uri="{FF2B5EF4-FFF2-40B4-BE49-F238E27FC236}">
                  <a16:creationId xmlns:a16="http://schemas.microsoft.com/office/drawing/2014/main" id="{76B34D5F-551B-0543-9F12-81F7CBF4BB6F}"/>
                </a:ext>
              </a:extLst>
            </p:cNvPr>
            <p:cNvSpPr txBox="1"/>
            <p:nvPr/>
          </p:nvSpPr>
          <p:spPr>
            <a:xfrm>
              <a:off x="9452454" y="4325653"/>
              <a:ext cx="126760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 X promoter</a:t>
              </a:r>
              <a:endPara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A50833-75DF-1A42-ABE5-B82CD0A2D8E8}"/>
                </a:ext>
              </a:extLst>
            </p:cNvPr>
            <p:cNvCxnSpPr>
              <a:cxnSpLocks/>
            </p:cNvCxnSpPr>
            <p:nvPr/>
          </p:nvCxnSpPr>
          <p:spPr>
            <a:xfrm>
              <a:off x="7914801" y="4248279"/>
              <a:ext cx="0" cy="91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4">
              <a:extLst>
                <a:ext uri="{FF2B5EF4-FFF2-40B4-BE49-F238E27FC236}">
                  <a16:creationId xmlns:a16="http://schemas.microsoft.com/office/drawing/2014/main" id="{6E68F556-7729-0346-8E82-7248C03D7C4B}"/>
                </a:ext>
              </a:extLst>
            </p:cNvPr>
            <p:cNvSpPr txBox="1"/>
            <p:nvPr/>
          </p:nvSpPr>
          <p:spPr>
            <a:xfrm>
              <a:off x="7717369" y="4329572"/>
              <a:ext cx="40856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3kb</a:t>
              </a:r>
              <a:endPara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">
              <a:extLst>
                <a:ext uri="{FF2B5EF4-FFF2-40B4-BE49-F238E27FC236}">
                  <a16:creationId xmlns:a16="http://schemas.microsoft.com/office/drawing/2014/main" id="{FCC5903C-2B38-6149-A374-9A8DC67FE1EC}"/>
                </a:ext>
              </a:extLst>
            </p:cNvPr>
            <p:cNvSpPr txBox="1"/>
            <p:nvPr/>
          </p:nvSpPr>
          <p:spPr>
            <a:xfrm>
              <a:off x="7736575" y="3503011"/>
              <a:ext cx="15896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scATAC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-seq</a:t>
              </a:r>
              <a:endPara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101B93B-9B0E-B84C-9F47-C9F3D6334758}"/>
                </a:ext>
              </a:extLst>
            </p:cNvPr>
            <p:cNvCxnSpPr>
              <a:cxnSpLocks/>
            </p:cNvCxnSpPr>
            <p:nvPr/>
          </p:nvCxnSpPr>
          <p:spPr>
            <a:xfrm>
              <a:off x="7865577" y="4344165"/>
              <a:ext cx="34601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">
              <a:extLst>
                <a:ext uri="{FF2B5EF4-FFF2-40B4-BE49-F238E27FC236}">
                  <a16:creationId xmlns:a16="http://schemas.microsoft.com/office/drawing/2014/main" id="{C1294FF1-1E62-3749-AF90-868FB4E6E5C6}"/>
                </a:ext>
              </a:extLst>
            </p:cNvPr>
            <p:cNvSpPr txBox="1"/>
            <p:nvPr/>
          </p:nvSpPr>
          <p:spPr>
            <a:xfrm>
              <a:off x="7854237" y="4059799"/>
              <a:ext cx="65108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Peaks 1</a:t>
              </a:r>
              <a:endPara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">
              <a:extLst>
                <a:ext uri="{FF2B5EF4-FFF2-40B4-BE49-F238E27FC236}">
                  <a16:creationId xmlns:a16="http://schemas.microsoft.com/office/drawing/2014/main" id="{BE037890-FA1D-464D-BCEA-5F5675E14D56}"/>
                </a:ext>
              </a:extLst>
            </p:cNvPr>
            <p:cNvSpPr txBox="1"/>
            <p:nvPr/>
          </p:nvSpPr>
          <p:spPr>
            <a:xfrm>
              <a:off x="8741385" y="4059166"/>
              <a:ext cx="65108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Peaks 2</a:t>
              </a:r>
              <a:endPara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">
              <a:extLst>
                <a:ext uri="{FF2B5EF4-FFF2-40B4-BE49-F238E27FC236}">
                  <a16:creationId xmlns:a16="http://schemas.microsoft.com/office/drawing/2014/main" id="{41909073-C0F0-AF44-929E-AE718C77B878}"/>
                </a:ext>
              </a:extLst>
            </p:cNvPr>
            <p:cNvSpPr txBox="1"/>
            <p:nvPr/>
          </p:nvSpPr>
          <p:spPr>
            <a:xfrm>
              <a:off x="7737625" y="4825327"/>
              <a:ext cx="21326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Peaks 1 + Peaks 2</a:t>
              </a:r>
              <a:endPara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">
              <a:extLst>
                <a:ext uri="{FF2B5EF4-FFF2-40B4-BE49-F238E27FC236}">
                  <a16:creationId xmlns:a16="http://schemas.microsoft.com/office/drawing/2014/main" id="{7F88CE08-5CD0-5543-A76A-0F23885A1DC9}"/>
                </a:ext>
              </a:extLst>
            </p:cNvPr>
            <p:cNvSpPr txBox="1"/>
            <p:nvPr/>
          </p:nvSpPr>
          <p:spPr>
            <a:xfrm>
              <a:off x="10099835" y="4825327"/>
              <a:ext cx="807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 X</a:t>
              </a:r>
              <a:endPara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9" name="直接箭头连接符 15">
              <a:extLst>
                <a:ext uri="{FF2B5EF4-FFF2-40B4-BE49-F238E27FC236}">
                  <a16:creationId xmlns:a16="http://schemas.microsoft.com/office/drawing/2014/main" id="{30FFCC1A-4144-2348-8C7B-D1E7006CA2E3}"/>
                </a:ext>
              </a:extLst>
            </p:cNvPr>
            <p:cNvCxnSpPr>
              <a:cxnSpLocks/>
            </p:cNvCxnSpPr>
            <p:nvPr/>
          </p:nvCxnSpPr>
          <p:spPr>
            <a:xfrm>
              <a:off x="9326265" y="4979216"/>
              <a:ext cx="759991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9684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5308" y="344354"/>
            <a:ext cx="1129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Seurat v3 (CCA + MNN)</a:t>
            </a:r>
            <a:endParaRPr kumimoji="1" lang="zh-CN" altLang="en-US" sz="48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BA9A3D-DA4D-9D48-8E63-9EFA35A3D28E}"/>
              </a:ext>
            </a:extLst>
          </p:cNvPr>
          <p:cNvGrpSpPr/>
          <p:nvPr/>
        </p:nvGrpSpPr>
        <p:grpSpPr>
          <a:xfrm>
            <a:off x="605308" y="1780585"/>
            <a:ext cx="10779319" cy="4297399"/>
            <a:chOff x="507226" y="2002231"/>
            <a:chExt cx="10779319" cy="42973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5F71F5-D7CB-7842-B931-1CC29F236E97}"/>
                </a:ext>
              </a:extLst>
            </p:cNvPr>
            <p:cNvGrpSpPr/>
            <p:nvPr/>
          </p:nvGrpSpPr>
          <p:grpSpPr>
            <a:xfrm>
              <a:off x="507226" y="4408275"/>
              <a:ext cx="4011593" cy="1728216"/>
              <a:chOff x="507226" y="4408275"/>
              <a:chExt cx="4011593" cy="1729623"/>
            </a:xfrm>
          </p:grpSpPr>
          <p:pic>
            <p:nvPicPr>
              <p:cNvPr id="66" name="图片 20" descr="图片包含 游戏机, 文字&#10;&#10;描述已自动生成">
                <a:extLst>
                  <a:ext uri="{FF2B5EF4-FFF2-40B4-BE49-F238E27FC236}">
                    <a16:creationId xmlns:a16="http://schemas.microsoft.com/office/drawing/2014/main" id="{35E55E5D-088B-7041-83E7-3398479A85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47" t="43164" r="28277" b="37124"/>
              <a:stretch/>
            </p:blipFill>
            <p:spPr>
              <a:xfrm>
                <a:off x="1061576" y="5115389"/>
                <a:ext cx="1284941" cy="458623"/>
              </a:xfrm>
              <a:prstGeom prst="rect">
                <a:avLst/>
              </a:prstGeom>
            </p:spPr>
          </p:pic>
          <p:pic>
            <p:nvPicPr>
              <p:cNvPr id="56" name="图片 8" descr="图片包含 游戏机, 文字&#10;&#10;描述已自动生成">
                <a:extLst>
                  <a:ext uri="{FF2B5EF4-FFF2-40B4-BE49-F238E27FC236}">
                    <a16:creationId xmlns:a16="http://schemas.microsoft.com/office/drawing/2014/main" id="{DA55A6C6-C0D7-A74D-AD80-BF05ED1CEB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2521"/>
              <a:stretch/>
            </p:blipFill>
            <p:spPr>
              <a:xfrm>
                <a:off x="891758" y="4533277"/>
                <a:ext cx="2656119" cy="639337"/>
              </a:xfrm>
              <a:prstGeom prst="rect">
                <a:avLst/>
              </a:prstGeom>
            </p:spPr>
          </p:pic>
          <p:pic>
            <p:nvPicPr>
              <p:cNvPr id="67" name="图片 21" descr="图片包含 游戏机, 文字&#10;&#10;描述已自动生成">
                <a:extLst>
                  <a:ext uri="{FF2B5EF4-FFF2-40B4-BE49-F238E27FC236}">
                    <a16:creationId xmlns:a16="http://schemas.microsoft.com/office/drawing/2014/main" id="{3FFE54F3-C232-E34C-AC70-10314AF042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295" b="-460"/>
              <a:stretch/>
            </p:blipFill>
            <p:spPr>
              <a:xfrm>
                <a:off x="507226" y="5505871"/>
                <a:ext cx="2656119" cy="632027"/>
              </a:xfrm>
              <a:prstGeom prst="rect">
                <a:avLst/>
              </a:prstGeom>
            </p:spPr>
          </p:pic>
          <p:sp>
            <p:nvSpPr>
              <p:cNvPr id="68" name="文本框 22">
                <a:extLst>
                  <a:ext uri="{FF2B5EF4-FFF2-40B4-BE49-F238E27FC236}">
                    <a16:creationId xmlns:a16="http://schemas.microsoft.com/office/drawing/2014/main" id="{E8F935E7-C4B3-9943-8628-ACBCAAEA9F48}"/>
                  </a:ext>
                </a:extLst>
              </p:cNvPr>
              <p:cNvSpPr txBox="1"/>
              <p:nvPr/>
            </p:nvSpPr>
            <p:spPr>
              <a:xfrm>
                <a:off x="1134108" y="4434547"/>
                <a:ext cx="202335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/>
                  <a:t>Calculate Weight Matrix</a:t>
                </a:r>
                <a:endParaRPr lang="en-US" sz="1400" b="1" dirty="0"/>
              </a:p>
            </p:txBody>
          </p:sp>
          <p:pic>
            <p:nvPicPr>
              <p:cNvPr id="74" name="图片 5">
                <a:extLst>
                  <a:ext uri="{FF2B5EF4-FFF2-40B4-BE49-F238E27FC236}">
                    <a16:creationId xmlns:a16="http://schemas.microsoft.com/office/drawing/2014/main" id="{A91C675E-8570-3B43-9678-CFAD5254C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8521" y="4899139"/>
                <a:ext cx="996295" cy="1179970"/>
              </a:xfrm>
              <a:prstGeom prst="rect">
                <a:avLst/>
              </a:prstGeom>
            </p:spPr>
          </p:pic>
          <p:sp>
            <p:nvSpPr>
              <p:cNvPr id="76" name="文本框 29">
                <a:extLst>
                  <a:ext uri="{FF2B5EF4-FFF2-40B4-BE49-F238E27FC236}">
                    <a16:creationId xmlns:a16="http://schemas.microsoft.com/office/drawing/2014/main" id="{C033C903-6E56-4C44-97C5-52892E0C869D}"/>
                  </a:ext>
                </a:extLst>
              </p:cNvPr>
              <p:cNvSpPr txBox="1"/>
              <p:nvPr/>
            </p:nvSpPr>
            <p:spPr>
              <a:xfrm>
                <a:off x="3466596" y="4682238"/>
                <a:ext cx="105222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dirty="0"/>
                  <a:t>Anchors</a:t>
                </a:r>
                <a:endParaRPr lang="en-US" sz="1200" dirty="0"/>
              </a:p>
            </p:txBody>
          </p:sp>
          <p:sp>
            <p:nvSpPr>
              <p:cNvPr id="77" name="文本框 30">
                <a:extLst>
                  <a:ext uri="{FF2B5EF4-FFF2-40B4-BE49-F238E27FC236}">
                    <a16:creationId xmlns:a16="http://schemas.microsoft.com/office/drawing/2014/main" id="{9205110C-89D2-784F-ADE7-2A2498F9A086}"/>
                  </a:ext>
                </a:extLst>
              </p:cNvPr>
              <p:cNvSpPr txBox="1"/>
              <p:nvPr/>
            </p:nvSpPr>
            <p:spPr>
              <a:xfrm rot="16200000">
                <a:off x="2968776" y="5473287"/>
                <a:ext cx="105222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dirty="0"/>
                  <a:t>Query Cells</a:t>
                </a:r>
                <a:endParaRPr lang="en-US" sz="1200" dirty="0"/>
              </a:p>
            </p:txBody>
          </p:sp>
          <p:sp>
            <p:nvSpPr>
              <p:cNvPr id="78" name="文本框 31">
                <a:extLst>
                  <a:ext uri="{FF2B5EF4-FFF2-40B4-BE49-F238E27FC236}">
                    <a16:creationId xmlns:a16="http://schemas.microsoft.com/office/drawing/2014/main" id="{ABFC07D0-6E60-A649-8614-8FBA1DDC947D}"/>
                  </a:ext>
                </a:extLst>
              </p:cNvPr>
              <p:cNvSpPr txBox="1"/>
              <p:nvPr/>
            </p:nvSpPr>
            <p:spPr>
              <a:xfrm>
                <a:off x="3802168" y="5217697"/>
                <a:ext cx="3689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b="1" dirty="0"/>
                  <a:t>W</a:t>
                </a:r>
                <a:endParaRPr lang="en-US" sz="2400" b="1" dirty="0"/>
              </a:p>
            </p:txBody>
          </p:sp>
          <p:sp>
            <p:nvSpPr>
              <p:cNvPr id="41" name="文本框 4">
                <a:extLst>
                  <a:ext uri="{FF2B5EF4-FFF2-40B4-BE49-F238E27FC236}">
                    <a16:creationId xmlns:a16="http://schemas.microsoft.com/office/drawing/2014/main" id="{22D3B2A1-3912-BE48-B726-7AB5F399BC62}"/>
                  </a:ext>
                </a:extLst>
              </p:cNvPr>
              <p:cNvSpPr txBox="1"/>
              <p:nvPr/>
            </p:nvSpPr>
            <p:spPr>
              <a:xfrm>
                <a:off x="816280" y="4408275"/>
                <a:ext cx="3870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DB4A8E-60A0-7B4F-8CB4-DD0B3C7D2041}"/>
                </a:ext>
              </a:extLst>
            </p:cNvPr>
            <p:cNvGrpSpPr/>
            <p:nvPr/>
          </p:nvGrpSpPr>
          <p:grpSpPr>
            <a:xfrm>
              <a:off x="755465" y="2002231"/>
              <a:ext cx="10531080" cy="4297399"/>
              <a:chOff x="755465" y="2002231"/>
              <a:chExt cx="10531080" cy="4297399"/>
            </a:xfrm>
          </p:grpSpPr>
          <p:sp>
            <p:nvSpPr>
              <p:cNvPr id="39" name="文本框 4">
                <a:extLst>
                  <a:ext uri="{FF2B5EF4-FFF2-40B4-BE49-F238E27FC236}">
                    <a16:creationId xmlns:a16="http://schemas.microsoft.com/office/drawing/2014/main" id="{08122449-F2A6-44CC-8076-E08FC63C0F37}"/>
                  </a:ext>
                </a:extLst>
              </p:cNvPr>
              <p:cNvSpPr txBox="1"/>
              <p:nvPr/>
            </p:nvSpPr>
            <p:spPr>
              <a:xfrm>
                <a:off x="1009824" y="3273386"/>
                <a:ext cx="8807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Query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ATAC-seq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文本框 4">
                <a:extLst>
                  <a:ext uri="{FF2B5EF4-FFF2-40B4-BE49-F238E27FC236}">
                    <a16:creationId xmlns:a16="http://schemas.microsoft.com/office/drawing/2014/main" id="{3F87880D-75EF-49CD-9CB9-B3814211E5AF}"/>
                  </a:ext>
                </a:extLst>
              </p:cNvPr>
              <p:cNvSpPr txBox="1"/>
              <p:nvPr/>
            </p:nvSpPr>
            <p:spPr>
              <a:xfrm>
                <a:off x="1009824" y="2379432"/>
                <a:ext cx="8807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RNA-seq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文本框 4">
                <a:extLst>
                  <a:ext uri="{FF2B5EF4-FFF2-40B4-BE49-F238E27FC236}">
                    <a16:creationId xmlns:a16="http://schemas.microsoft.com/office/drawing/2014/main" id="{83B9C33B-552D-4B62-8114-52C44174354C}"/>
                  </a:ext>
                </a:extLst>
              </p:cNvPr>
              <p:cNvSpPr txBox="1"/>
              <p:nvPr/>
            </p:nvSpPr>
            <p:spPr>
              <a:xfrm>
                <a:off x="2046481" y="2937912"/>
                <a:ext cx="1173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Genes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5" name="图片 6" descr="图片包含 游戏机&#10;&#10;描述已自动生成">
                <a:extLst>
                  <a:ext uri="{FF2B5EF4-FFF2-40B4-BE49-F238E27FC236}">
                    <a16:creationId xmlns:a16="http://schemas.microsoft.com/office/drawing/2014/main" id="{B1C26307-6E32-8C4A-A2C2-CCADB6E9D0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95" b="89534"/>
              <a:stretch/>
            </p:blipFill>
            <p:spPr>
              <a:xfrm>
                <a:off x="755465" y="4004587"/>
                <a:ext cx="3776535" cy="458623"/>
              </a:xfrm>
              <a:prstGeom prst="rect">
                <a:avLst/>
              </a:prstGeom>
            </p:spPr>
          </p:pic>
          <p:pic>
            <p:nvPicPr>
              <p:cNvPr id="58" name="内容占位符 4" descr="图片包含 游戏机, 文字, 地图&#10;&#10;描述已自动生成">
                <a:extLst>
                  <a:ext uri="{FF2B5EF4-FFF2-40B4-BE49-F238E27FC236}">
                    <a16:creationId xmlns:a16="http://schemas.microsoft.com/office/drawing/2014/main" id="{C7AFA7AB-FA61-2B40-B422-26EFEBB335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630" b="42824"/>
              <a:stretch/>
            </p:blipFill>
            <p:spPr>
              <a:xfrm>
                <a:off x="4807765" y="2163628"/>
                <a:ext cx="2384926" cy="1946311"/>
              </a:xfrm>
              <a:prstGeom prst="rect">
                <a:avLst/>
              </a:prstGeom>
            </p:spPr>
          </p:pic>
          <p:pic>
            <p:nvPicPr>
              <p:cNvPr id="59" name="内容占位符 4" descr="图片包含 游戏机, 文字, 地图&#10;&#10;描述已自动生成">
                <a:extLst>
                  <a:ext uri="{FF2B5EF4-FFF2-40B4-BE49-F238E27FC236}">
                    <a16:creationId xmlns:a16="http://schemas.microsoft.com/office/drawing/2014/main" id="{909818A9-91F7-E041-A2C4-49A9E714A1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6" t="59062" r="42039"/>
              <a:stretch/>
            </p:blipFill>
            <p:spPr>
              <a:xfrm>
                <a:off x="8053081" y="2480008"/>
                <a:ext cx="3233464" cy="1393579"/>
              </a:xfrm>
              <a:prstGeom prst="rect">
                <a:avLst/>
              </a:prstGeom>
            </p:spPr>
          </p:pic>
          <p:sp>
            <p:nvSpPr>
              <p:cNvPr id="60" name="文本框 12">
                <a:extLst>
                  <a:ext uri="{FF2B5EF4-FFF2-40B4-BE49-F238E27FC236}">
                    <a16:creationId xmlns:a16="http://schemas.microsoft.com/office/drawing/2014/main" id="{5D88BEF4-4497-A34C-BF0A-87A8576E9076}"/>
                  </a:ext>
                </a:extLst>
              </p:cNvPr>
              <p:cNvSpPr txBox="1"/>
              <p:nvPr/>
            </p:nvSpPr>
            <p:spPr>
              <a:xfrm>
                <a:off x="4512852" y="4071325"/>
                <a:ext cx="26409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dirty="0"/>
                  <a:t>MNN to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find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anchors</a:t>
                </a:r>
                <a:endParaRPr lang="en-US" sz="1400" dirty="0"/>
              </a:p>
            </p:txBody>
          </p:sp>
          <p:pic>
            <p:nvPicPr>
              <p:cNvPr id="61" name="内容占位符 4" descr="图片包含 游戏机, 文字, 地图&#10;&#10;描述已自动生成">
                <a:extLst>
                  <a:ext uri="{FF2B5EF4-FFF2-40B4-BE49-F238E27FC236}">
                    <a16:creationId xmlns:a16="http://schemas.microsoft.com/office/drawing/2014/main" id="{50717245-E401-924F-9A3E-295C6157E4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78" r="40082" b="41178"/>
              <a:stretch/>
            </p:blipFill>
            <p:spPr>
              <a:xfrm>
                <a:off x="3768523" y="2002231"/>
                <a:ext cx="664007" cy="2002356"/>
              </a:xfrm>
              <a:prstGeom prst="rect">
                <a:avLst/>
              </a:prstGeom>
            </p:spPr>
          </p:pic>
          <p:pic>
            <p:nvPicPr>
              <p:cNvPr id="62" name="内容占位符 4" descr="图片包含 游戏机, 文字, 地图&#10;&#10;描述已自动生成">
                <a:extLst>
                  <a:ext uri="{FF2B5EF4-FFF2-40B4-BE49-F238E27FC236}">
                    <a16:creationId xmlns:a16="http://schemas.microsoft.com/office/drawing/2014/main" id="{66002635-A99C-CC43-A3BF-275ADB49EE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78" t="26246" r="40082" b="41178"/>
              <a:stretch/>
            </p:blipFill>
            <p:spPr>
              <a:xfrm>
                <a:off x="7188381" y="2846723"/>
                <a:ext cx="664007" cy="1108930"/>
              </a:xfrm>
              <a:prstGeom prst="rect">
                <a:avLst/>
              </a:prstGeom>
            </p:spPr>
          </p:pic>
          <p:sp>
            <p:nvSpPr>
              <p:cNvPr id="69" name="文本框 23">
                <a:extLst>
                  <a:ext uri="{FF2B5EF4-FFF2-40B4-BE49-F238E27FC236}">
                    <a16:creationId xmlns:a16="http://schemas.microsoft.com/office/drawing/2014/main" id="{959E5102-053D-E447-A66E-70D4C62C3914}"/>
                  </a:ext>
                </a:extLst>
              </p:cNvPr>
              <p:cNvSpPr txBox="1"/>
              <p:nvPr/>
            </p:nvSpPr>
            <p:spPr>
              <a:xfrm>
                <a:off x="8248981" y="4027785"/>
                <a:ext cx="26409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dirty="0"/>
                  <a:t>Filter anchor, got anchor score S</a:t>
                </a:r>
                <a:r>
                  <a:rPr lang="en-US" altLang="zh-CN" sz="1050" dirty="0"/>
                  <a:t>ai</a:t>
                </a:r>
                <a:endParaRPr lang="en-US" sz="1400" dirty="0"/>
              </a:p>
            </p:txBody>
          </p:sp>
          <p:pic>
            <p:nvPicPr>
              <p:cNvPr id="71" name="内容占位符 4" descr="图片包含 游戏机, 文字, 地图&#10;&#10;描述已自动生成">
                <a:extLst>
                  <a:ext uri="{FF2B5EF4-FFF2-40B4-BE49-F238E27FC236}">
                    <a16:creationId xmlns:a16="http://schemas.microsoft.com/office/drawing/2014/main" id="{CA8C13AE-FE1B-F64E-AB1D-990D12B69F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78" t="29690" r="40082" b="67397"/>
              <a:stretch/>
            </p:blipFill>
            <p:spPr>
              <a:xfrm>
                <a:off x="7389074" y="5404329"/>
                <a:ext cx="664007" cy="99162"/>
              </a:xfrm>
              <a:prstGeom prst="rect">
                <a:avLst/>
              </a:prstGeom>
            </p:spPr>
          </p:pic>
          <p:pic>
            <p:nvPicPr>
              <p:cNvPr id="75" name="内容占位符 4" descr="图片包含 游戏机, 文字, 地图&#10;&#10;描述已自动生成">
                <a:extLst>
                  <a:ext uri="{FF2B5EF4-FFF2-40B4-BE49-F238E27FC236}">
                    <a16:creationId xmlns:a16="http://schemas.microsoft.com/office/drawing/2014/main" id="{760562A2-64BF-E448-B849-2E0F80C08D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78" t="29690" r="40082" b="67397"/>
              <a:stretch/>
            </p:blipFill>
            <p:spPr>
              <a:xfrm>
                <a:off x="4683522" y="5404329"/>
                <a:ext cx="664007" cy="99162"/>
              </a:xfrm>
              <a:prstGeom prst="rect">
                <a:avLst/>
              </a:prstGeom>
            </p:spPr>
          </p:pic>
          <p:sp>
            <p:nvSpPr>
              <p:cNvPr id="34" name="文本框 4">
                <a:extLst>
                  <a:ext uri="{FF2B5EF4-FFF2-40B4-BE49-F238E27FC236}">
                    <a16:creationId xmlns:a16="http://schemas.microsoft.com/office/drawing/2014/main" id="{ACFD3BB9-DFDD-5844-B449-AE268EA68744}"/>
                  </a:ext>
                </a:extLst>
              </p:cNvPr>
              <p:cNvSpPr txBox="1"/>
              <p:nvPr/>
            </p:nvSpPr>
            <p:spPr>
              <a:xfrm>
                <a:off x="835534" y="2163628"/>
                <a:ext cx="3870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文本框 4">
                <a:extLst>
                  <a:ext uri="{FF2B5EF4-FFF2-40B4-BE49-F238E27FC236}">
                    <a16:creationId xmlns:a16="http://schemas.microsoft.com/office/drawing/2014/main" id="{D87AF813-1D4A-2F4E-8B46-47D67A7C22F2}"/>
                  </a:ext>
                </a:extLst>
              </p:cNvPr>
              <p:cNvSpPr txBox="1"/>
              <p:nvPr/>
            </p:nvSpPr>
            <p:spPr>
              <a:xfrm>
                <a:off x="4683522" y="2170483"/>
                <a:ext cx="38708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本框 4">
                <a:extLst>
                  <a:ext uri="{FF2B5EF4-FFF2-40B4-BE49-F238E27FC236}">
                    <a16:creationId xmlns:a16="http://schemas.microsoft.com/office/drawing/2014/main" id="{D4D6F926-8108-754F-BB62-814A530193D5}"/>
                  </a:ext>
                </a:extLst>
              </p:cNvPr>
              <p:cNvSpPr txBox="1"/>
              <p:nvPr/>
            </p:nvSpPr>
            <p:spPr>
              <a:xfrm>
                <a:off x="7665994" y="2164920"/>
                <a:ext cx="38708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90217BB-DC35-E643-BC56-11BA8A94EDCF}"/>
                  </a:ext>
                </a:extLst>
              </p:cNvPr>
              <p:cNvGrpSpPr/>
              <p:nvPr/>
            </p:nvGrpSpPr>
            <p:grpSpPr>
              <a:xfrm>
                <a:off x="5040574" y="4408275"/>
                <a:ext cx="2430504" cy="1891355"/>
                <a:chOff x="5040574" y="4408275"/>
                <a:chExt cx="2430504" cy="1891355"/>
              </a:xfrm>
            </p:grpSpPr>
            <p:pic>
              <p:nvPicPr>
                <p:cNvPr id="57" name="图片 10" descr="图片包含 鸟&#10;&#10;描述已自动生成">
                  <a:extLst>
                    <a:ext uri="{FF2B5EF4-FFF2-40B4-BE49-F238E27FC236}">
                      <a16:creationId xmlns:a16="http://schemas.microsoft.com/office/drawing/2014/main" id="{82A8DD69-5BA1-0B4F-83F8-8C1F5FC36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4" b="77243"/>
                <a:stretch/>
              </p:blipFill>
              <p:spPr>
                <a:xfrm>
                  <a:off x="5368197" y="5030199"/>
                  <a:ext cx="2102881" cy="339344"/>
                </a:xfrm>
                <a:prstGeom prst="rect">
                  <a:avLst/>
                </a:prstGeom>
              </p:spPr>
            </p:pic>
            <p:sp>
              <p:nvSpPr>
                <p:cNvPr id="70" name="文本框 24">
                  <a:extLst>
                    <a:ext uri="{FF2B5EF4-FFF2-40B4-BE49-F238E27FC236}">
                      <a16:creationId xmlns:a16="http://schemas.microsoft.com/office/drawing/2014/main" id="{FFF61847-995D-0046-9C06-6DC7B33DBF42}"/>
                    </a:ext>
                  </a:extLst>
                </p:cNvPr>
                <p:cNvSpPr txBox="1"/>
                <p:nvPr/>
              </p:nvSpPr>
              <p:spPr>
                <a:xfrm>
                  <a:off x="5286990" y="4434547"/>
                  <a:ext cx="202335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400" b="1" dirty="0"/>
                    <a:t>Datasets fusion</a:t>
                  </a:r>
                  <a:endParaRPr lang="en-US" sz="1400" b="1" dirty="0"/>
                </a:p>
              </p:txBody>
            </p:sp>
            <p:pic>
              <p:nvPicPr>
                <p:cNvPr id="72" name="图片 27" descr="图片包含 鸟&#10;&#10;描述已自动生成">
                  <a:extLst>
                    <a:ext uri="{FF2B5EF4-FFF2-40B4-BE49-F238E27FC236}">
                      <a16:creationId xmlns:a16="http://schemas.microsoft.com/office/drawing/2014/main" id="{E1214FAE-97AB-684B-AD4B-9195A2E720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6884" b="44696"/>
                <a:stretch/>
              </p:blipFill>
              <p:spPr>
                <a:xfrm>
                  <a:off x="5040574" y="5443640"/>
                  <a:ext cx="2102881" cy="372455"/>
                </a:xfrm>
                <a:prstGeom prst="rect">
                  <a:avLst/>
                </a:prstGeom>
              </p:spPr>
            </p:pic>
            <p:pic>
              <p:nvPicPr>
                <p:cNvPr id="73" name="图片 28" descr="图片包含 鸟&#10;&#10;描述已自动生成">
                  <a:extLst>
                    <a:ext uri="{FF2B5EF4-FFF2-40B4-BE49-F238E27FC236}">
                      <a16:creationId xmlns:a16="http://schemas.microsoft.com/office/drawing/2014/main" id="{B5B4FAAF-2BC3-324A-B257-146E7CB209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8384"/>
                <a:stretch/>
              </p:blipFill>
              <p:spPr>
                <a:xfrm>
                  <a:off x="5113048" y="5862552"/>
                  <a:ext cx="2102881" cy="437078"/>
                </a:xfrm>
                <a:prstGeom prst="rect">
                  <a:avLst/>
                </a:prstGeom>
              </p:spPr>
            </p:pic>
            <p:sp>
              <p:nvSpPr>
                <p:cNvPr id="43" name="文本框 4">
                  <a:extLst>
                    <a:ext uri="{FF2B5EF4-FFF2-40B4-BE49-F238E27FC236}">
                      <a16:creationId xmlns:a16="http://schemas.microsoft.com/office/drawing/2014/main" id="{8FDBFD36-901E-1244-A8EA-C12169CBC022}"/>
                    </a:ext>
                  </a:extLst>
                </p:cNvPr>
                <p:cNvSpPr txBox="1"/>
                <p:nvPr/>
              </p:nvSpPr>
              <p:spPr>
                <a:xfrm>
                  <a:off x="5252765" y="4408275"/>
                  <a:ext cx="387087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endPara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C547A9A-C1E5-F545-A00B-02E549F75EB5}"/>
                  </a:ext>
                </a:extLst>
              </p:cNvPr>
              <p:cNvGrpSpPr/>
              <p:nvPr/>
            </p:nvGrpSpPr>
            <p:grpSpPr>
              <a:xfrm>
                <a:off x="8124951" y="4408275"/>
                <a:ext cx="2755913" cy="1731277"/>
                <a:chOff x="8124951" y="4408275"/>
                <a:chExt cx="2755913" cy="1731277"/>
              </a:xfrm>
            </p:grpSpPr>
            <p:pic>
              <p:nvPicPr>
                <p:cNvPr id="63" name="内容占位符 4" descr="图片包含 游戏机, 文字, 地图&#10;&#10;描述已自动生成">
                  <a:extLst>
                    <a:ext uri="{FF2B5EF4-FFF2-40B4-BE49-F238E27FC236}">
                      <a16:creationId xmlns:a16="http://schemas.microsoft.com/office/drawing/2014/main" id="{FA839D17-C0C5-BB4C-A39A-FDA4776F57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252" t="63364" r="2935" b="1506"/>
                <a:stretch/>
              </p:blipFill>
              <p:spPr>
                <a:xfrm>
                  <a:off x="8587990" y="4743736"/>
                  <a:ext cx="2292874" cy="1195867"/>
                </a:xfrm>
                <a:prstGeom prst="rect">
                  <a:avLst/>
                </a:prstGeom>
              </p:spPr>
            </p:pic>
            <p:sp>
              <p:nvSpPr>
                <p:cNvPr id="64" name="文本框 16">
                  <a:extLst>
                    <a:ext uri="{FF2B5EF4-FFF2-40B4-BE49-F238E27FC236}">
                      <a16:creationId xmlns:a16="http://schemas.microsoft.com/office/drawing/2014/main" id="{63BB3DB7-12D0-C343-B18E-389433F7B290}"/>
                    </a:ext>
                  </a:extLst>
                </p:cNvPr>
                <p:cNvSpPr txBox="1"/>
                <p:nvPr/>
              </p:nvSpPr>
              <p:spPr>
                <a:xfrm>
                  <a:off x="8663320" y="5862553"/>
                  <a:ext cx="1052223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200" dirty="0"/>
                    <a:t>Label transfer</a:t>
                  </a:r>
                  <a:endParaRPr lang="en-US" sz="1200" dirty="0"/>
                </a:p>
              </p:txBody>
            </p:sp>
            <p:sp>
              <p:nvSpPr>
                <p:cNvPr id="65" name="文本框 17">
                  <a:extLst>
                    <a:ext uri="{FF2B5EF4-FFF2-40B4-BE49-F238E27FC236}">
                      <a16:creationId xmlns:a16="http://schemas.microsoft.com/office/drawing/2014/main" id="{E15CF92B-60A7-8B42-98B5-EFB6E62B03B0}"/>
                    </a:ext>
                  </a:extLst>
                </p:cNvPr>
                <p:cNvSpPr txBox="1"/>
                <p:nvPr/>
              </p:nvSpPr>
              <p:spPr>
                <a:xfrm>
                  <a:off x="9772092" y="5862552"/>
                  <a:ext cx="1052223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200" dirty="0"/>
                    <a:t>Data fusion</a:t>
                  </a:r>
                  <a:endParaRPr lang="en-US" sz="1200" dirty="0"/>
                </a:p>
              </p:txBody>
            </p:sp>
            <p:sp>
              <p:nvSpPr>
                <p:cNvPr id="44" name="文本框 4">
                  <a:extLst>
                    <a:ext uri="{FF2B5EF4-FFF2-40B4-BE49-F238E27FC236}">
                      <a16:creationId xmlns:a16="http://schemas.microsoft.com/office/drawing/2014/main" id="{E5EAA07B-D57D-4740-AE0B-E1FE290DE860}"/>
                    </a:ext>
                  </a:extLst>
                </p:cNvPr>
                <p:cNvSpPr txBox="1"/>
                <p:nvPr/>
              </p:nvSpPr>
              <p:spPr>
                <a:xfrm>
                  <a:off x="8124951" y="4408275"/>
                  <a:ext cx="387087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:endPara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6AA98C6-75CB-474E-8B54-E77490D8A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9832" y="2262827"/>
                <a:ext cx="1460500" cy="7493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DD746B4-C8F8-4F43-9EF2-40047C842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07132" y="3181467"/>
                <a:ext cx="1473200" cy="914400"/>
              </a:xfrm>
              <a:prstGeom prst="rect">
                <a:avLst/>
              </a:prstGeom>
            </p:spPr>
          </p:pic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A59144A4-FB3B-F04B-AC55-075AC7B702D4}"/>
              </a:ext>
            </a:extLst>
          </p:cNvPr>
          <p:cNvSpPr/>
          <p:nvPr/>
        </p:nvSpPr>
        <p:spPr>
          <a:xfrm>
            <a:off x="937297" y="6323613"/>
            <a:ext cx="90166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Reference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Tim Stuart, et</a:t>
            </a:r>
            <a:r>
              <a:rPr lang="zh-CN" altLang="en-US" sz="1600" dirty="0"/>
              <a:t> </a:t>
            </a:r>
            <a:r>
              <a:rPr lang="en-US" altLang="zh-CN" sz="1600" dirty="0"/>
              <a:t>al. Comprehensive Integration of Single-Cell Data. Cell 177, 1888–1902 (2019).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85266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5308" y="344354"/>
            <a:ext cx="11293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Single-cell techniques are driving the study of diseases</a:t>
            </a:r>
            <a:endParaRPr kumimoji="1" lang="zh-CN" altLang="en-US" sz="36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2C511D-3D32-4BD6-B6CA-63AEADD33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284" y="2227100"/>
            <a:ext cx="4625861" cy="364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28F40A-C248-4D1C-A888-8873AA191882}"/>
              </a:ext>
            </a:extLst>
          </p:cNvPr>
          <p:cNvSpPr txBox="1"/>
          <p:nvPr/>
        </p:nvSpPr>
        <p:spPr>
          <a:xfrm>
            <a:off x="915874" y="2760090"/>
            <a:ext cx="5083769" cy="2575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Higher resolution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at single-cell level: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Heterogeneity in cell behavior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Associate disease with cell types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Tracing the origin of abnormal cells 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Precise target for treatment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……</a:t>
            </a: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23BF5266-617B-4F1F-BD04-38169BB583EE}"/>
              </a:ext>
            </a:extLst>
          </p:cNvPr>
          <p:cNvSpPr txBox="1"/>
          <p:nvPr/>
        </p:nvSpPr>
        <p:spPr>
          <a:xfrm>
            <a:off x="8807737" y="5868145"/>
            <a:ext cx="2291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Paulina M. </a:t>
            </a:r>
            <a:r>
              <a:rPr lang="en-US" sz="800" dirty="0" err="1"/>
              <a:t>Strzelecka</a:t>
            </a:r>
            <a:r>
              <a:rPr lang="en-US" sz="800" dirty="0"/>
              <a:t>, et al. 2018. Dis Model Mech</a:t>
            </a:r>
          </a:p>
        </p:txBody>
      </p:sp>
    </p:spTree>
    <p:extLst>
      <p:ext uri="{BB962C8B-B14F-4D97-AF65-F5344CB8AC3E}">
        <p14:creationId xmlns:p14="http://schemas.microsoft.com/office/powerpoint/2010/main" val="4054054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5308" y="344354"/>
            <a:ext cx="1129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Liger (</a:t>
            </a:r>
            <a:r>
              <a:rPr kumimoji="1" lang="en-US" altLang="zh-CN" sz="4800" b="1" dirty="0" err="1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iNMF</a:t>
            </a:r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+ SFN)</a:t>
            </a:r>
            <a:endParaRPr kumimoji="1" lang="zh-CN" altLang="en-US" sz="48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BDBAED-D33A-0449-8EC5-97D68E12882A}"/>
              </a:ext>
            </a:extLst>
          </p:cNvPr>
          <p:cNvGrpSpPr/>
          <p:nvPr/>
        </p:nvGrpSpPr>
        <p:grpSpPr>
          <a:xfrm>
            <a:off x="1216006" y="2122828"/>
            <a:ext cx="9759987" cy="3802448"/>
            <a:chOff x="744357" y="1826266"/>
            <a:chExt cx="9759987" cy="3802448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DA1061B-CEAD-1048-85FA-D6C243D2DC17}"/>
                </a:ext>
              </a:extLst>
            </p:cNvPr>
            <p:cNvSpPr txBox="1"/>
            <p:nvPr/>
          </p:nvSpPr>
          <p:spPr>
            <a:xfrm>
              <a:off x="5777092" y="3320603"/>
              <a:ext cx="18468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Manhattan distance</a:t>
              </a:r>
            </a:p>
          </p:txBody>
        </p:sp>
        <p:pic>
          <p:nvPicPr>
            <p:cNvPr id="55" name="图片 10" descr="图片包含 游戏机&#10;&#10;描述已自动生成">
              <a:extLst>
                <a:ext uri="{FF2B5EF4-FFF2-40B4-BE49-F238E27FC236}">
                  <a16:creationId xmlns:a16="http://schemas.microsoft.com/office/drawing/2014/main" id="{A40AB14A-5554-1246-BD21-0C1289C12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201"/>
            <a:stretch/>
          </p:blipFill>
          <p:spPr>
            <a:xfrm>
              <a:off x="993668" y="1958654"/>
              <a:ext cx="2790056" cy="3670060"/>
            </a:xfrm>
            <a:prstGeom prst="rect">
              <a:avLst/>
            </a:prstGeom>
          </p:spPr>
        </p:pic>
        <p:pic>
          <p:nvPicPr>
            <p:cNvPr id="11" name="图片 10" descr="图片包含 游戏机&#10;&#10;描述已自动生成">
              <a:extLst>
                <a:ext uri="{FF2B5EF4-FFF2-40B4-BE49-F238E27FC236}">
                  <a16:creationId xmlns:a16="http://schemas.microsoft.com/office/drawing/2014/main" id="{47E7A549-81E6-2642-9D2E-29A226E31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08" b="16466"/>
            <a:stretch/>
          </p:blipFill>
          <p:spPr>
            <a:xfrm>
              <a:off x="7276029" y="2187882"/>
              <a:ext cx="3228315" cy="3065746"/>
            </a:xfrm>
            <a:prstGeom prst="rect">
              <a:avLst/>
            </a:prstGeom>
          </p:spPr>
        </p:pic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9BCE413-EEDB-1941-AB59-03916A56F223}"/>
                </a:ext>
              </a:extLst>
            </p:cNvPr>
            <p:cNvGrpSpPr/>
            <p:nvPr/>
          </p:nvGrpSpPr>
          <p:grpSpPr>
            <a:xfrm>
              <a:off x="4287134" y="2144973"/>
              <a:ext cx="1616442" cy="1087205"/>
              <a:chOff x="4029026" y="2065270"/>
              <a:chExt cx="2569784" cy="1728414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734C6770-F330-D14B-9BB3-4A7F624CD353}"/>
                  </a:ext>
                </a:extLst>
              </p:cNvPr>
              <p:cNvSpPr/>
              <p:nvPr/>
            </p:nvSpPr>
            <p:spPr>
              <a:xfrm>
                <a:off x="4504620" y="2966954"/>
                <a:ext cx="346841" cy="34684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6B54613-3ED0-9144-912C-A31DC867DFF6}"/>
                  </a:ext>
                </a:extLst>
              </p:cNvPr>
              <p:cNvSpPr/>
              <p:nvPr/>
            </p:nvSpPr>
            <p:spPr>
              <a:xfrm>
                <a:off x="6251969" y="3201661"/>
                <a:ext cx="346841" cy="34684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EBA2C05-4705-8B40-9228-86F07C9323D9}"/>
                  </a:ext>
                </a:extLst>
              </p:cNvPr>
              <p:cNvSpPr/>
              <p:nvPr/>
            </p:nvSpPr>
            <p:spPr>
              <a:xfrm>
                <a:off x="5024881" y="2601294"/>
                <a:ext cx="346841" cy="346841"/>
              </a:xfrm>
              <a:prstGeom prst="ellipse">
                <a:avLst/>
              </a:prstGeom>
              <a:solidFill>
                <a:schemeClr val="accent1">
                  <a:tint val="66000"/>
                  <a:satMod val="1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D076004-D496-C742-AD22-85C4210EB6D8}"/>
                  </a:ext>
                </a:extLst>
              </p:cNvPr>
              <p:cNvSpPr/>
              <p:nvPr/>
            </p:nvSpPr>
            <p:spPr>
              <a:xfrm>
                <a:off x="4029026" y="2620113"/>
                <a:ext cx="346841" cy="34684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F8F7790-A80D-F940-9552-C19687597742}"/>
                  </a:ext>
                </a:extLst>
              </p:cNvPr>
              <p:cNvSpPr/>
              <p:nvPr/>
            </p:nvSpPr>
            <p:spPr>
              <a:xfrm>
                <a:off x="4081578" y="3375082"/>
                <a:ext cx="346841" cy="34684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EE71C87-8575-1245-81BE-8020D7F327B0}"/>
                  </a:ext>
                </a:extLst>
              </p:cNvPr>
              <p:cNvSpPr/>
              <p:nvPr/>
            </p:nvSpPr>
            <p:spPr>
              <a:xfrm>
                <a:off x="5623150" y="2782102"/>
                <a:ext cx="346841" cy="34684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en-US" dirty="0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6AC2010-2488-1848-9EC3-28C02713A7F1}"/>
                  </a:ext>
                </a:extLst>
              </p:cNvPr>
              <p:cNvCxnSpPr>
                <a:cxnSpLocks/>
                <a:stCxn id="15" idx="5"/>
                <a:endCxn id="3" idx="1"/>
              </p:cNvCxnSpPr>
              <p:nvPr/>
            </p:nvCxnSpPr>
            <p:spPr>
              <a:xfrm>
                <a:off x="4325073" y="2916160"/>
                <a:ext cx="230341" cy="10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255B92B-5774-444E-8CB9-ADF3C4E91A6E}"/>
                  </a:ext>
                </a:extLst>
              </p:cNvPr>
              <p:cNvCxnSpPr>
                <a:cxnSpLocks/>
                <a:stCxn id="16" idx="7"/>
                <a:endCxn id="3" idx="3"/>
              </p:cNvCxnSpPr>
              <p:nvPr/>
            </p:nvCxnSpPr>
            <p:spPr>
              <a:xfrm flipV="1">
                <a:off x="4377625" y="3263001"/>
                <a:ext cx="177789" cy="162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7D933E3-EA9D-C349-958C-28D798939467}"/>
                  </a:ext>
                </a:extLst>
              </p:cNvPr>
              <p:cNvCxnSpPr>
                <a:cxnSpLocks/>
                <a:stCxn id="14" idx="2"/>
                <a:endCxn id="3" idx="7"/>
              </p:cNvCxnSpPr>
              <p:nvPr/>
            </p:nvCxnSpPr>
            <p:spPr>
              <a:xfrm flipH="1">
                <a:off x="4800667" y="2774715"/>
                <a:ext cx="224214" cy="2430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50691B6-6947-6F47-9939-F2441C267B29}"/>
                  </a:ext>
                </a:extLst>
              </p:cNvPr>
              <p:cNvCxnSpPr>
                <a:cxnSpLocks/>
                <a:stCxn id="17" idx="2"/>
                <a:endCxn id="14" idx="6"/>
              </p:cNvCxnSpPr>
              <p:nvPr/>
            </p:nvCxnSpPr>
            <p:spPr>
              <a:xfrm flipH="1" flipV="1">
                <a:off x="5371722" y="2774715"/>
                <a:ext cx="251428" cy="1808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95673CC-3B7A-9246-8B10-475255EBC10B}"/>
                  </a:ext>
                </a:extLst>
              </p:cNvPr>
              <p:cNvCxnSpPr>
                <a:cxnSpLocks/>
                <a:stCxn id="13" idx="1"/>
                <a:endCxn id="17" idx="6"/>
              </p:cNvCxnSpPr>
              <p:nvPr/>
            </p:nvCxnSpPr>
            <p:spPr>
              <a:xfrm flipH="1" flipV="1">
                <a:off x="5969991" y="2955523"/>
                <a:ext cx="332772" cy="2969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42B712E-3E58-F24D-BE97-5B086902A7D5}"/>
                  </a:ext>
                </a:extLst>
              </p:cNvPr>
              <p:cNvCxnSpPr>
                <a:cxnSpLocks/>
                <a:stCxn id="16" idx="0"/>
                <a:endCxn id="15" idx="4"/>
              </p:cNvCxnSpPr>
              <p:nvPr/>
            </p:nvCxnSpPr>
            <p:spPr>
              <a:xfrm flipH="1" flipV="1">
                <a:off x="4202447" y="2966954"/>
                <a:ext cx="52552" cy="408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9277370-B87B-8343-A82A-BF991CF2B1B6}"/>
                  </a:ext>
                </a:extLst>
              </p:cNvPr>
              <p:cNvSpPr/>
              <p:nvPr/>
            </p:nvSpPr>
            <p:spPr>
              <a:xfrm>
                <a:off x="5693167" y="3446843"/>
                <a:ext cx="346841" cy="34684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en-US" dirty="0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DE7A455-3E1B-C24E-BB6C-95C70C92FDF3}"/>
                  </a:ext>
                </a:extLst>
              </p:cNvPr>
              <p:cNvCxnSpPr>
                <a:cxnSpLocks/>
                <a:stCxn id="17" idx="4"/>
                <a:endCxn id="38" idx="0"/>
              </p:cNvCxnSpPr>
              <p:nvPr/>
            </p:nvCxnSpPr>
            <p:spPr>
              <a:xfrm>
                <a:off x="5796571" y="3128943"/>
                <a:ext cx="70017" cy="3179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E0F2F91-31AD-4B41-B3CD-F5E6D4A9791D}"/>
                  </a:ext>
                </a:extLst>
              </p:cNvPr>
              <p:cNvCxnSpPr>
                <a:cxnSpLocks/>
                <a:stCxn id="13" idx="3"/>
                <a:endCxn id="38" idx="6"/>
              </p:cNvCxnSpPr>
              <p:nvPr/>
            </p:nvCxnSpPr>
            <p:spPr>
              <a:xfrm flipH="1">
                <a:off x="6040008" y="3497708"/>
                <a:ext cx="262755" cy="12255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D331FCC-7495-7A43-AFEE-4F78828A4CCD}"/>
                  </a:ext>
                </a:extLst>
              </p:cNvPr>
              <p:cNvSpPr/>
              <p:nvPr/>
            </p:nvSpPr>
            <p:spPr>
              <a:xfrm>
                <a:off x="4773502" y="2065270"/>
                <a:ext cx="346841" cy="34684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BC7FB51-9722-6943-A611-FFEAA6DB9C54}"/>
                  </a:ext>
                </a:extLst>
              </p:cNvPr>
              <p:cNvCxnSpPr>
                <a:cxnSpLocks/>
                <a:stCxn id="47" idx="4"/>
                <a:endCxn id="14" idx="1"/>
              </p:cNvCxnSpPr>
              <p:nvPr/>
            </p:nvCxnSpPr>
            <p:spPr>
              <a:xfrm>
                <a:off x="4946923" y="2412111"/>
                <a:ext cx="128752" cy="2399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1" name="Donut 90">
                <a:extLst>
                  <a:ext uri="{FF2B5EF4-FFF2-40B4-BE49-F238E27FC236}">
                    <a16:creationId xmlns:a16="http://schemas.microsoft.com/office/drawing/2014/main" id="{B300794A-C124-9B4C-AB38-DADC3A554B18}"/>
                  </a:ext>
                </a:extLst>
              </p:cNvPr>
              <p:cNvSpPr/>
              <p:nvPr/>
            </p:nvSpPr>
            <p:spPr>
              <a:xfrm>
                <a:off x="4962024" y="2541577"/>
                <a:ext cx="472556" cy="472556"/>
              </a:xfrm>
              <a:prstGeom prst="donut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987540A-DBF3-3043-BB28-4305648848B9}"/>
                </a:ext>
              </a:extLst>
            </p:cNvPr>
            <p:cNvGrpSpPr/>
            <p:nvPr/>
          </p:nvGrpSpPr>
          <p:grpSpPr>
            <a:xfrm>
              <a:off x="4279386" y="3710565"/>
              <a:ext cx="1738541" cy="1108745"/>
              <a:chOff x="4029026" y="3854207"/>
              <a:chExt cx="2569784" cy="1638866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33F8799-F02B-A845-9715-B9AF2AFC27C7}"/>
                  </a:ext>
                </a:extLst>
              </p:cNvPr>
              <p:cNvSpPr/>
              <p:nvPr/>
            </p:nvSpPr>
            <p:spPr>
              <a:xfrm>
                <a:off x="4504620" y="4666343"/>
                <a:ext cx="346841" cy="346841"/>
              </a:xfrm>
              <a:prstGeom prst="ellipse">
                <a:avLst/>
              </a:prstGeom>
              <a:solidFill>
                <a:srgbClr val="BB202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F1C8664-CAF3-9B40-8D41-2762AB3D476B}"/>
                  </a:ext>
                </a:extLst>
              </p:cNvPr>
              <p:cNvSpPr/>
              <p:nvPr/>
            </p:nvSpPr>
            <p:spPr>
              <a:xfrm>
                <a:off x="6251969" y="4901050"/>
                <a:ext cx="346841" cy="346841"/>
              </a:xfrm>
              <a:prstGeom prst="ellipse">
                <a:avLst/>
              </a:prstGeom>
              <a:solidFill>
                <a:srgbClr val="BB202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177DF6C-C888-CB45-9FF9-8CDBC3D7BE39}"/>
                  </a:ext>
                </a:extLst>
              </p:cNvPr>
              <p:cNvSpPr/>
              <p:nvPr/>
            </p:nvSpPr>
            <p:spPr>
              <a:xfrm>
                <a:off x="4627246" y="4146081"/>
                <a:ext cx="346841" cy="346841"/>
              </a:xfrm>
              <a:prstGeom prst="ellipse">
                <a:avLst/>
              </a:prstGeom>
              <a:solidFill>
                <a:srgbClr val="BB2024">
                  <a:tint val="66000"/>
                  <a:satMod val="16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25AB754-5004-664F-AC5D-7CDB99347C30}"/>
                  </a:ext>
                </a:extLst>
              </p:cNvPr>
              <p:cNvSpPr/>
              <p:nvPr/>
            </p:nvSpPr>
            <p:spPr>
              <a:xfrm>
                <a:off x="4029026" y="4319502"/>
                <a:ext cx="346841" cy="346841"/>
              </a:xfrm>
              <a:prstGeom prst="ellipse">
                <a:avLst/>
              </a:prstGeom>
              <a:solidFill>
                <a:srgbClr val="BB202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en-US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8D6B008-97AA-6044-BFB9-EAED7FF40D00}"/>
                  </a:ext>
                </a:extLst>
              </p:cNvPr>
              <p:cNvSpPr/>
              <p:nvPr/>
            </p:nvSpPr>
            <p:spPr>
              <a:xfrm>
                <a:off x="4081578" y="5074471"/>
                <a:ext cx="346841" cy="346841"/>
              </a:xfrm>
              <a:prstGeom prst="ellipse">
                <a:avLst/>
              </a:prstGeom>
              <a:solidFill>
                <a:srgbClr val="BB202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AD56AE6-3881-3945-BA74-7785B85511F8}"/>
                  </a:ext>
                </a:extLst>
              </p:cNvPr>
              <p:cNvSpPr/>
              <p:nvPr/>
            </p:nvSpPr>
            <p:spPr>
              <a:xfrm>
                <a:off x="5847314" y="4492922"/>
                <a:ext cx="346841" cy="346841"/>
              </a:xfrm>
              <a:prstGeom prst="ellipse">
                <a:avLst/>
              </a:prstGeom>
              <a:solidFill>
                <a:srgbClr val="BB202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DEFC690-5594-E942-BCDA-47C24485F4C1}"/>
                  </a:ext>
                </a:extLst>
              </p:cNvPr>
              <p:cNvCxnSpPr>
                <a:cxnSpLocks/>
                <a:stCxn id="60" idx="5"/>
                <a:endCxn id="52" idx="1"/>
              </p:cNvCxnSpPr>
              <p:nvPr/>
            </p:nvCxnSpPr>
            <p:spPr>
              <a:xfrm>
                <a:off x="4325073" y="4615549"/>
                <a:ext cx="230341" cy="10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E26C267-B723-BB45-BA8B-7C3CAF46479A}"/>
                  </a:ext>
                </a:extLst>
              </p:cNvPr>
              <p:cNvCxnSpPr>
                <a:cxnSpLocks/>
                <a:stCxn id="61" idx="7"/>
                <a:endCxn id="52" idx="3"/>
              </p:cNvCxnSpPr>
              <p:nvPr/>
            </p:nvCxnSpPr>
            <p:spPr>
              <a:xfrm flipV="1">
                <a:off x="4377625" y="4962390"/>
                <a:ext cx="177789" cy="162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6A3CFD3-A6E6-214D-98CB-367281809E31}"/>
                  </a:ext>
                </a:extLst>
              </p:cNvPr>
              <p:cNvCxnSpPr>
                <a:cxnSpLocks/>
                <a:stCxn id="54" idx="4"/>
                <a:endCxn id="52" idx="7"/>
              </p:cNvCxnSpPr>
              <p:nvPr/>
            </p:nvCxnSpPr>
            <p:spPr>
              <a:xfrm>
                <a:off x="4800667" y="4492922"/>
                <a:ext cx="0" cy="2242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A1CE9D3-D1A2-1A4D-9849-E19D23E831D7}"/>
                  </a:ext>
                </a:extLst>
              </p:cNvPr>
              <p:cNvCxnSpPr>
                <a:cxnSpLocks/>
                <a:stCxn id="53" idx="1"/>
                <a:endCxn id="62" idx="5"/>
              </p:cNvCxnSpPr>
              <p:nvPr/>
            </p:nvCxnSpPr>
            <p:spPr>
              <a:xfrm flipH="1" flipV="1">
                <a:off x="6143361" y="4788969"/>
                <a:ext cx="159402" cy="162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7AB20C6-D9F5-FB4C-B348-D51A4DE207CE}"/>
                  </a:ext>
                </a:extLst>
              </p:cNvPr>
              <p:cNvCxnSpPr>
                <a:cxnSpLocks/>
                <a:stCxn id="61" idx="0"/>
                <a:endCxn id="60" idx="4"/>
              </p:cNvCxnSpPr>
              <p:nvPr/>
            </p:nvCxnSpPr>
            <p:spPr>
              <a:xfrm flipH="1" flipV="1">
                <a:off x="4202447" y="4666343"/>
                <a:ext cx="52552" cy="408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BCBCC9D-8B3D-E041-90EB-E9FA8EF4879F}"/>
                  </a:ext>
                </a:extLst>
              </p:cNvPr>
              <p:cNvSpPr/>
              <p:nvPr/>
            </p:nvSpPr>
            <p:spPr>
              <a:xfrm>
                <a:off x="5693167" y="5146232"/>
                <a:ext cx="346841" cy="346841"/>
              </a:xfrm>
              <a:prstGeom prst="ellipse">
                <a:avLst/>
              </a:prstGeom>
              <a:solidFill>
                <a:srgbClr val="BB202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en-US" dirty="0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16669A3-A178-C24F-A7BD-C8769FF168F3}"/>
                  </a:ext>
                </a:extLst>
              </p:cNvPr>
              <p:cNvCxnSpPr>
                <a:cxnSpLocks/>
                <a:stCxn id="62" idx="3"/>
                <a:endCxn id="69" idx="0"/>
              </p:cNvCxnSpPr>
              <p:nvPr/>
            </p:nvCxnSpPr>
            <p:spPr>
              <a:xfrm flipH="1">
                <a:off x="5866588" y="4788969"/>
                <a:ext cx="31520" cy="3572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3787179-0678-0D40-8DE1-A3421AF698B4}"/>
                  </a:ext>
                </a:extLst>
              </p:cNvPr>
              <p:cNvCxnSpPr>
                <a:cxnSpLocks/>
                <a:stCxn id="53" idx="3"/>
                <a:endCxn id="69" idx="6"/>
              </p:cNvCxnSpPr>
              <p:nvPr/>
            </p:nvCxnSpPr>
            <p:spPr>
              <a:xfrm flipH="1">
                <a:off x="6040008" y="5197097"/>
                <a:ext cx="262755" cy="12255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F2618DB-66C9-8D48-B948-2823AE09F9D1}"/>
                  </a:ext>
                </a:extLst>
              </p:cNvPr>
              <p:cNvSpPr/>
              <p:nvPr/>
            </p:nvSpPr>
            <p:spPr>
              <a:xfrm>
                <a:off x="5099207" y="3854207"/>
                <a:ext cx="346841" cy="346841"/>
              </a:xfrm>
              <a:prstGeom prst="ellipse">
                <a:avLst/>
              </a:prstGeom>
              <a:solidFill>
                <a:srgbClr val="BB202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en-US" dirty="0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1E237DA1-A422-0640-B6CA-09836625DB8B}"/>
                  </a:ext>
                </a:extLst>
              </p:cNvPr>
              <p:cNvCxnSpPr>
                <a:cxnSpLocks/>
                <a:stCxn id="72" idx="2"/>
                <a:endCxn id="54" idx="7"/>
              </p:cNvCxnSpPr>
              <p:nvPr/>
            </p:nvCxnSpPr>
            <p:spPr>
              <a:xfrm flipH="1">
                <a:off x="4923293" y="4027628"/>
                <a:ext cx="175914" cy="1692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CB73FE2-641A-B24F-88C4-DF016B168833}"/>
                  </a:ext>
                </a:extLst>
              </p:cNvPr>
              <p:cNvCxnSpPr>
                <a:cxnSpLocks/>
                <a:stCxn id="60" idx="6"/>
                <a:endCxn id="54" idx="2"/>
              </p:cNvCxnSpPr>
              <p:nvPr/>
            </p:nvCxnSpPr>
            <p:spPr>
              <a:xfrm flipV="1">
                <a:off x="4375867" y="4319502"/>
                <a:ext cx="251379" cy="17342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5" name="Donut 94">
                <a:extLst>
                  <a:ext uri="{FF2B5EF4-FFF2-40B4-BE49-F238E27FC236}">
                    <a16:creationId xmlns:a16="http://schemas.microsoft.com/office/drawing/2014/main" id="{C3EDE45F-FE7D-494C-AB79-C5775772855D}"/>
                  </a:ext>
                </a:extLst>
              </p:cNvPr>
              <p:cNvSpPr/>
              <p:nvPr/>
            </p:nvSpPr>
            <p:spPr>
              <a:xfrm>
                <a:off x="4564389" y="4087562"/>
                <a:ext cx="472556" cy="472556"/>
              </a:xfrm>
              <a:prstGeom prst="donut">
                <a:avLst>
                  <a:gd name="adj" fmla="val 0"/>
                </a:avLst>
              </a:prstGeom>
              <a:solidFill>
                <a:srgbClr val="BB2024"/>
              </a:solidFill>
              <a:ln>
                <a:solidFill>
                  <a:srgbClr val="BB2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AA12884-CE9F-7841-BEA2-E03FECEC0BF9}"/>
                </a:ext>
              </a:extLst>
            </p:cNvPr>
            <p:cNvSpPr txBox="1"/>
            <p:nvPr/>
          </p:nvSpPr>
          <p:spPr>
            <a:xfrm>
              <a:off x="4171095" y="3223242"/>
              <a:ext cx="18468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FN(</a:t>
              </a:r>
              <a:r>
                <a:rPr lang="en-US" altLang="zh-CN" sz="1600" dirty="0" err="1"/>
                <a:t>i</a:t>
              </a:r>
              <a:r>
                <a:rPr lang="en-US" altLang="zh-CN" sz="1600" dirty="0"/>
                <a:t>):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(0,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2,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1,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0)</a:t>
              </a:r>
              <a:endParaRPr lang="en-US" sz="16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8B86F18-6FC1-314D-A79E-98FC48C337BE}"/>
                </a:ext>
              </a:extLst>
            </p:cNvPr>
            <p:cNvSpPr txBox="1"/>
            <p:nvPr/>
          </p:nvSpPr>
          <p:spPr>
            <a:xfrm>
              <a:off x="4171095" y="4835908"/>
              <a:ext cx="18468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FN(j):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(1,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2,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0,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0)</a:t>
              </a:r>
              <a:endParaRPr lang="en-US" sz="16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6B16B47-3CF7-7D49-95BF-BF85BB945A52}"/>
                </a:ext>
              </a:extLst>
            </p:cNvPr>
            <p:cNvSpPr/>
            <p:nvPr/>
          </p:nvSpPr>
          <p:spPr>
            <a:xfrm>
              <a:off x="4903846" y="2676694"/>
              <a:ext cx="2375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err="1"/>
                <a:t>i</a:t>
              </a:r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0524771-5E63-BD41-B415-3274C8D32917}"/>
                </a:ext>
              </a:extLst>
            </p:cNvPr>
            <p:cNvSpPr/>
            <p:nvPr/>
          </p:nvSpPr>
          <p:spPr>
            <a:xfrm>
              <a:off x="4917289" y="3973629"/>
              <a:ext cx="2391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CF26BC0C-C2EF-3D42-975C-8923BE4A6265}"/>
                </a:ext>
              </a:extLst>
            </p:cNvPr>
            <p:cNvCxnSpPr/>
            <p:nvPr/>
          </p:nvCxnSpPr>
          <p:spPr>
            <a:xfrm>
              <a:off x="6214016" y="3677759"/>
              <a:ext cx="9529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42FEB9E-7F73-5844-A35B-315329834324}"/>
                </a:ext>
              </a:extLst>
            </p:cNvPr>
            <p:cNvSpPr txBox="1"/>
            <p:nvPr/>
          </p:nvSpPr>
          <p:spPr>
            <a:xfrm>
              <a:off x="8025937" y="3444255"/>
              <a:ext cx="18468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Clustering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by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Louvain community detection</a:t>
              </a:r>
              <a:endParaRPr lang="en-US" sz="14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309A608-75F8-8647-8C3D-F3920ADF4AD5}"/>
                </a:ext>
              </a:extLst>
            </p:cNvPr>
            <p:cNvSpPr txBox="1"/>
            <p:nvPr/>
          </p:nvSpPr>
          <p:spPr>
            <a:xfrm>
              <a:off x="7952128" y="5148993"/>
              <a:ext cx="1846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SNF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graph</a:t>
              </a:r>
              <a:endParaRPr lang="en-US" sz="2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460C79B-7C44-B94A-8D6C-4DE032693BF8}"/>
                </a:ext>
              </a:extLst>
            </p:cNvPr>
            <p:cNvSpPr txBox="1"/>
            <p:nvPr/>
          </p:nvSpPr>
          <p:spPr>
            <a:xfrm>
              <a:off x="744357" y="1826266"/>
              <a:ext cx="45232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A</a:t>
              </a:r>
              <a:endParaRPr lang="en-US" sz="24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9F2EEC-8852-CC42-A394-D5F827216069}"/>
                </a:ext>
              </a:extLst>
            </p:cNvPr>
            <p:cNvSpPr txBox="1"/>
            <p:nvPr/>
          </p:nvSpPr>
          <p:spPr>
            <a:xfrm>
              <a:off x="3847991" y="1826266"/>
              <a:ext cx="45232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B</a:t>
              </a:r>
              <a:endParaRPr lang="en-US" sz="24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294A7-302B-F445-9ED8-F57EFF53F343}"/>
                </a:ext>
              </a:extLst>
            </p:cNvPr>
            <p:cNvSpPr txBox="1"/>
            <p:nvPr/>
          </p:nvSpPr>
          <p:spPr>
            <a:xfrm>
              <a:off x="6940837" y="1827977"/>
              <a:ext cx="45232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C</a:t>
              </a:r>
              <a:endParaRPr lang="en-US" sz="24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8ED4B4D-36F2-0D41-B93B-343E2DAB9CE2}"/>
                </a:ext>
              </a:extLst>
            </p:cNvPr>
            <p:cNvSpPr txBox="1"/>
            <p:nvPr/>
          </p:nvSpPr>
          <p:spPr>
            <a:xfrm>
              <a:off x="4233041" y="5148993"/>
              <a:ext cx="1846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KNN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graph</a:t>
              </a:r>
              <a:endParaRPr lang="en-US" sz="2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8EEC68B-A2B4-8D48-A82C-23FE44283420}"/>
                </a:ext>
              </a:extLst>
            </p:cNvPr>
            <p:cNvSpPr txBox="1"/>
            <p:nvPr/>
          </p:nvSpPr>
          <p:spPr>
            <a:xfrm>
              <a:off x="7093237" y="2265228"/>
              <a:ext cx="380454" cy="2972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D8ABCAC1-6820-9F40-9E5E-2E11B84E02FD}"/>
              </a:ext>
            </a:extLst>
          </p:cNvPr>
          <p:cNvSpPr/>
          <p:nvPr/>
        </p:nvSpPr>
        <p:spPr>
          <a:xfrm>
            <a:off x="1216006" y="6151171"/>
            <a:ext cx="9865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Reference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Joshua D. Welch, et</a:t>
            </a:r>
            <a:r>
              <a:rPr lang="zh-CN" altLang="en-US" sz="1600" dirty="0"/>
              <a:t> </a:t>
            </a:r>
            <a:r>
              <a:rPr lang="en-US" altLang="zh-CN" sz="1600" dirty="0"/>
              <a:t>al. Single-Cell Multi-</a:t>
            </a:r>
            <a:r>
              <a:rPr lang="en-US" altLang="zh-CN" sz="1600" dirty="0" err="1"/>
              <a:t>omic</a:t>
            </a:r>
            <a:r>
              <a:rPr lang="en-US" altLang="zh-CN" sz="1600" dirty="0"/>
              <a:t> Integration Compares and Contrasts Features of Brain Cell Identity. Cell 177, 1873–1887 (2019).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48437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10" descr="图片包含 游戏机&#10;&#10;描述已自动生成">
            <a:extLst>
              <a:ext uri="{FF2B5EF4-FFF2-40B4-BE49-F238E27FC236}">
                <a16:creationId xmlns:a16="http://schemas.microsoft.com/office/drawing/2014/main" id="{A40AB14A-5554-1246-BD21-0C1289C12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85" y="1605420"/>
            <a:ext cx="6091944" cy="36700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5308" y="344354"/>
            <a:ext cx="1129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Liger (</a:t>
            </a:r>
            <a:r>
              <a:rPr kumimoji="1" lang="en-US" altLang="zh-CN" sz="4800" b="1" dirty="0" err="1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iNMF</a:t>
            </a:r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+ SFN)</a:t>
            </a:r>
            <a:endParaRPr kumimoji="1" lang="zh-CN" altLang="en-US" sz="48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6" name="图片 12" descr="图片包含 游戏机&#10;&#10;描述已自动生成">
            <a:extLst>
              <a:ext uri="{FF2B5EF4-FFF2-40B4-BE49-F238E27FC236}">
                <a16:creationId xmlns:a16="http://schemas.microsoft.com/office/drawing/2014/main" id="{4A1BE713-EA8E-A349-9DAE-2FB622DBE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85" y="4913763"/>
            <a:ext cx="7683335" cy="1735984"/>
          </a:xfrm>
          <a:prstGeom prst="rect">
            <a:avLst/>
          </a:prstGeom>
        </p:spPr>
      </p:pic>
      <p:sp>
        <p:nvSpPr>
          <p:cNvPr id="57" name="文本框 4">
            <a:extLst>
              <a:ext uri="{FF2B5EF4-FFF2-40B4-BE49-F238E27FC236}">
                <a16:creationId xmlns:a16="http://schemas.microsoft.com/office/drawing/2014/main" id="{6DE8B4AE-6D6B-8E42-B5BB-93ECAB0FA985}"/>
              </a:ext>
            </a:extLst>
          </p:cNvPr>
          <p:cNvSpPr txBox="1"/>
          <p:nvPr/>
        </p:nvSpPr>
        <p:spPr>
          <a:xfrm>
            <a:off x="3811008" y="4636764"/>
            <a:ext cx="2670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Penalty to avoid dataset-specific result</a:t>
            </a:r>
            <a:endParaRPr lang="en-US" sz="1200" b="1" dirty="0">
              <a:solidFill>
                <a:srgbClr val="FF0000"/>
              </a:solidFill>
            </a:endParaRPr>
          </a:p>
        </p:txBody>
      </p:sp>
      <p:cxnSp>
        <p:nvCxnSpPr>
          <p:cNvPr id="58" name="直接连接符 5">
            <a:extLst>
              <a:ext uri="{FF2B5EF4-FFF2-40B4-BE49-F238E27FC236}">
                <a16:creationId xmlns:a16="http://schemas.microsoft.com/office/drawing/2014/main" id="{AD68531C-D471-344D-9961-2DAAA4D6501F}"/>
              </a:ext>
            </a:extLst>
          </p:cNvPr>
          <p:cNvCxnSpPr>
            <a:cxnSpLocks/>
          </p:cNvCxnSpPr>
          <p:nvPr/>
        </p:nvCxnSpPr>
        <p:spPr>
          <a:xfrm>
            <a:off x="3910069" y="4674864"/>
            <a:ext cx="6159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4ED9728F-F510-1842-B4C7-65DB9835140F}"/>
              </a:ext>
            </a:extLst>
          </p:cNvPr>
          <p:cNvSpPr/>
          <p:nvPr/>
        </p:nvSpPr>
        <p:spPr>
          <a:xfrm>
            <a:off x="2091559" y="1626440"/>
            <a:ext cx="756744" cy="3389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CF3A39C-A403-C04C-9564-B7705201336B}"/>
              </a:ext>
            </a:extLst>
          </p:cNvPr>
          <p:cNvSpPr/>
          <p:nvPr/>
        </p:nvSpPr>
        <p:spPr>
          <a:xfrm>
            <a:off x="2091559" y="3101456"/>
            <a:ext cx="756744" cy="3389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42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60166" y="113280"/>
            <a:ext cx="112933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Empirical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mapping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shows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little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correlation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between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modalities</a:t>
            </a:r>
            <a:endParaRPr kumimoji="1" lang="zh-CN" altLang="en-US" sz="40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07950A-8829-4F49-850D-9241C6F16144}"/>
              </a:ext>
            </a:extLst>
          </p:cNvPr>
          <p:cNvGrpSpPr/>
          <p:nvPr/>
        </p:nvGrpSpPr>
        <p:grpSpPr>
          <a:xfrm>
            <a:off x="519159" y="1780329"/>
            <a:ext cx="11153682" cy="4779548"/>
            <a:chOff x="341096" y="1778374"/>
            <a:chExt cx="11153682" cy="477954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7B2658-8D5E-AE4F-8743-D85815FCF13A}"/>
                </a:ext>
              </a:extLst>
            </p:cNvPr>
            <p:cNvGrpSpPr/>
            <p:nvPr/>
          </p:nvGrpSpPr>
          <p:grpSpPr>
            <a:xfrm>
              <a:off x="503960" y="2353238"/>
              <a:ext cx="3534761" cy="851603"/>
              <a:chOff x="459525" y="2607224"/>
              <a:chExt cx="3534761" cy="851603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C160F691-3E59-9A4F-A85D-9E905609F2E5}"/>
                  </a:ext>
                </a:extLst>
              </p:cNvPr>
              <p:cNvGrpSpPr/>
              <p:nvPr/>
            </p:nvGrpSpPr>
            <p:grpSpPr>
              <a:xfrm>
                <a:off x="459525" y="2607224"/>
                <a:ext cx="3534761" cy="851603"/>
                <a:chOff x="7790940" y="3731885"/>
                <a:chExt cx="3534761" cy="851603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8FC95284-577D-1D40-9F5B-536DB07E117A}"/>
                    </a:ext>
                  </a:extLst>
                </p:cNvPr>
                <p:cNvGrpSpPr/>
                <p:nvPr/>
              </p:nvGrpSpPr>
              <p:grpSpPr>
                <a:xfrm>
                  <a:off x="7865577" y="3731885"/>
                  <a:ext cx="3460124" cy="489236"/>
                  <a:chOff x="7866845" y="3846921"/>
                  <a:chExt cx="3460124" cy="489236"/>
                </a:xfrm>
              </p:grpSpPr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0BEAFEFB-55C1-214B-982E-13EF83694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16126"/>
                  <a:stretch/>
                </p:blipFill>
                <p:spPr>
                  <a:xfrm>
                    <a:off x="7866845" y="3902874"/>
                    <a:ext cx="3460124" cy="352738"/>
                  </a:xfrm>
                  <a:prstGeom prst="rect">
                    <a:avLst/>
                  </a:prstGeom>
                </p:spPr>
              </p:pic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247F0807-A963-A742-AE2F-1AE85163FFCC}"/>
                      </a:ext>
                    </a:extLst>
                  </p:cNvPr>
                  <p:cNvSpPr/>
                  <p:nvPr/>
                </p:nvSpPr>
                <p:spPr>
                  <a:xfrm>
                    <a:off x="7955756" y="3865905"/>
                    <a:ext cx="342900" cy="1119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4D4FCE66-CB8A-A345-A645-BEF4EF37D147}"/>
                      </a:ext>
                    </a:extLst>
                  </p:cNvPr>
                  <p:cNvSpPr/>
                  <p:nvPr/>
                </p:nvSpPr>
                <p:spPr>
                  <a:xfrm>
                    <a:off x="9338887" y="3846921"/>
                    <a:ext cx="342900" cy="1119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6997E2AC-48FF-4B44-B3F5-6A84352A405D}"/>
                      </a:ext>
                    </a:extLst>
                  </p:cNvPr>
                  <p:cNvSpPr/>
                  <p:nvPr/>
                </p:nvSpPr>
                <p:spPr>
                  <a:xfrm>
                    <a:off x="10908131" y="3846921"/>
                    <a:ext cx="342900" cy="1119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43820645-E969-0B48-AA4A-3E4C1333BB86}"/>
                      </a:ext>
                    </a:extLst>
                  </p:cNvPr>
                  <p:cNvSpPr/>
                  <p:nvPr/>
                </p:nvSpPr>
                <p:spPr>
                  <a:xfrm>
                    <a:off x="8709840" y="4224251"/>
                    <a:ext cx="903266" cy="1119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55AB9160-8AB3-EB48-B2C7-05653B7C1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7545" y="4216341"/>
                  <a:ext cx="0" cy="13716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0C5E9E93-89D5-5645-B28C-229D4182B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021" y="4223502"/>
                  <a:ext cx="209549" cy="0"/>
                </a:xfrm>
                <a:prstGeom prst="line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文本框 4">
                  <a:extLst>
                    <a:ext uri="{FF2B5EF4-FFF2-40B4-BE49-F238E27FC236}">
                      <a16:creationId xmlns:a16="http://schemas.microsoft.com/office/drawing/2014/main" id="{1938EE50-93B4-6341-A640-9C81D263EBD4}"/>
                    </a:ext>
                  </a:extLst>
                </p:cNvPr>
                <p:cNvSpPr txBox="1"/>
                <p:nvPr/>
              </p:nvSpPr>
              <p:spPr>
                <a:xfrm>
                  <a:off x="9452454" y="4325653"/>
                  <a:ext cx="1267605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5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Gene X promoter</a:t>
                  </a:r>
                  <a:endPara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F0EB87CD-5906-DE4C-85BD-A22415286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14801" y="4248279"/>
                  <a:ext cx="0" cy="914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文本框 4">
                  <a:extLst>
                    <a:ext uri="{FF2B5EF4-FFF2-40B4-BE49-F238E27FC236}">
                      <a16:creationId xmlns:a16="http://schemas.microsoft.com/office/drawing/2014/main" id="{E6D45AC6-293A-584B-9AC9-DC90E5781B2E}"/>
                    </a:ext>
                  </a:extLst>
                </p:cNvPr>
                <p:cNvSpPr txBox="1"/>
                <p:nvPr/>
              </p:nvSpPr>
              <p:spPr>
                <a:xfrm>
                  <a:off x="7790940" y="4329572"/>
                  <a:ext cx="408569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5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3kb</a:t>
                  </a:r>
                  <a:endPara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FB3DABEC-ACE2-3143-9F8C-EEA11AE067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5577" y="4344165"/>
                  <a:ext cx="34601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文本框 4">
                  <a:extLst>
                    <a:ext uri="{FF2B5EF4-FFF2-40B4-BE49-F238E27FC236}">
                      <a16:creationId xmlns:a16="http://schemas.microsoft.com/office/drawing/2014/main" id="{2CCDF8BF-DC6D-8E47-9D0C-34B4827ED2E4}"/>
                    </a:ext>
                  </a:extLst>
                </p:cNvPr>
                <p:cNvSpPr txBox="1"/>
                <p:nvPr/>
              </p:nvSpPr>
              <p:spPr>
                <a:xfrm>
                  <a:off x="7854237" y="4059799"/>
                  <a:ext cx="651083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5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Peaks 1</a:t>
                  </a:r>
                  <a:endPara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文本框 4">
                  <a:extLst>
                    <a:ext uri="{FF2B5EF4-FFF2-40B4-BE49-F238E27FC236}">
                      <a16:creationId xmlns:a16="http://schemas.microsoft.com/office/drawing/2014/main" id="{2297D051-E089-4745-8101-41A3A816B0DA}"/>
                    </a:ext>
                  </a:extLst>
                </p:cNvPr>
                <p:cNvSpPr txBox="1"/>
                <p:nvPr/>
              </p:nvSpPr>
              <p:spPr>
                <a:xfrm>
                  <a:off x="8741385" y="4059166"/>
                  <a:ext cx="651083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5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Peaks 2</a:t>
                  </a:r>
                  <a:endPara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0" name="文本框 4">
                <a:extLst>
                  <a:ext uri="{FF2B5EF4-FFF2-40B4-BE49-F238E27FC236}">
                    <a16:creationId xmlns:a16="http://schemas.microsoft.com/office/drawing/2014/main" id="{375CF28D-0E27-E340-B706-F91398AF2302}"/>
                  </a:ext>
                </a:extLst>
              </p:cNvPr>
              <p:cNvSpPr txBox="1"/>
              <p:nvPr/>
            </p:nvSpPr>
            <p:spPr>
              <a:xfrm>
                <a:off x="2653487" y="2930514"/>
                <a:ext cx="65108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Peaks 3</a:t>
                </a:r>
                <a:endPara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文本框 4">
                <a:extLst>
                  <a:ext uri="{FF2B5EF4-FFF2-40B4-BE49-F238E27FC236}">
                    <a16:creationId xmlns:a16="http://schemas.microsoft.com/office/drawing/2014/main" id="{455738BB-CC06-A64E-9921-D83DA4295656}"/>
                  </a:ext>
                </a:extLst>
              </p:cNvPr>
              <p:cNvSpPr txBox="1"/>
              <p:nvPr/>
            </p:nvSpPr>
            <p:spPr>
              <a:xfrm>
                <a:off x="3171934" y="2930502"/>
                <a:ext cx="65108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Peaks 4</a:t>
                </a:r>
                <a:endPara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2" name="文本框 4">
              <a:extLst>
                <a:ext uri="{FF2B5EF4-FFF2-40B4-BE49-F238E27FC236}">
                  <a16:creationId xmlns:a16="http://schemas.microsoft.com/office/drawing/2014/main" id="{ADDD7C0F-8307-D446-8CBB-55D79B814C53}"/>
                </a:ext>
              </a:extLst>
            </p:cNvPr>
            <p:cNvSpPr txBox="1"/>
            <p:nvPr/>
          </p:nvSpPr>
          <p:spPr>
            <a:xfrm>
              <a:off x="567257" y="3251809"/>
              <a:ext cx="3363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Peaks 1 + Peaks 2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activity</a:t>
              </a:r>
            </a:p>
            <a:p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Peak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excluded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788B36-7D20-5846-8976-DA819B20A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7858" y="1802083"/>
              <a:ext cx="3516920" cy="238141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75CC823-DB97-EF49-ABBC-3106498C3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5907" y="1802083"/>
              <a:ext cx="3406524" cy="238141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6FA52FD-6339-5A43-953E-206C0559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2300" y="4176510"/>
              <a:ext cx="3406523" cy="238141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B6B43C2-FC82-1640-9C94-C5BE5B6FE73E}"/>
                </a:ext>
              </a:extLst>
            </p:cNvPr>
            <p:cNvSpPr txBox="1"/>
            <p:nvPr/>
          </p:nvSpPr>
          <p:spPr>
            <a:xfrm>
              <a:off x="341096" y="1779011"/>
              <a:ext cx="45232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A</a:t>
              </a:r>
              <a:endParaRPr lang="en-US" sz="24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5F6121-D6EC-2645-8B19-D4F049E40385}"/>
                </a:ext>
              </a:extLst>
            </p:cNvPr>
            <p:cNvSpPr txBox="1"/>
            <p:nvPr/>
          </p:nvSpPr>
          <p:spPr>
            <a:xfrm>
              <a:off x="3884189" y="1778374"/>
              <a:ext cx="45232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B</a:t>
              </a:r>
              <a:endParaRPr lang="en-US" sz="2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EE7072-B7E5-6F4B-8C6A-38F5B68AEC30}"/>
                </a:ext>
              </a:extLst>
            </p:cNvPr>
            <p:cNvSpPr txBox="1"/>
            <p:nvPr/>
          </p:nvSpPr>
          <p:spPr>
            <a:xfrm>
              <a:off x="7675555" y="1780104"/>
              <a:ext cx="45232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C</a:t>
              </a:r>
              <a:endParaRPr lang="en-US" sz="2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88F8A0-542F-4E4F-9DFE-00368C519EC2}"/>
                </a:ext>
              </a:extLst>
            </p:cNvPr>
            <p:cNvSpPr txBox="1"/>
            <p:nvPr/>
          </p:nvSpPr>
          <p:spPr>
            <a:xfrm>
              <a:off x="3884189" y="3830486"/>
              <a:ext cx="45232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E</a:t>
              </a:r>
              <a:endParaRPr lang="en-US" sz="24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5EE0643-E0DA-2249-81DE-E285A838FE2F}"/>
                </a:ext>
              </a:extLst>
            </p:cNvPr>
            <p:cNvSpPr txBox="1"/>
            <p:nvPr/>
          </p:nvSpPr>
          <p:spPr>
            <a:xfrm>
              <a:off x="7680478" y="3836492"/>
              <a:ext cx="45232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DEC84EB-ADC2-1B48-BEF7-712FEFE07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66" y="4124320"/>
              <a:ext cx="3481180" cy="243360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DD708A-6744-7B41-A6C1-0C77902A8043}"/>
                </a:ext>
              </a:extLst>
            </p:cNvPr>
            <p:cNvSpPr txBox="1"/>
            <p:nvPr/>
          </p:nvSpPr>
          <p:spPr>
            <a:xfrm>
              <a:off x="341096" y="3831010"/>
              <a:ext cx="45232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D</a:t>
              </a:r>
              <a:endParaRPr lang="en-US" sz="24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7F550A3-F3D9-B446-9B59-AAD34F183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22803" y="4176510"/>
              <a:ext cx="3406523" cy="2381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213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5308" y="344354"/>
            <a:ext cx="1129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 err="1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bindSC</a:t>
            </a:r>
            <a:endParaRPr kumimoji="1" lang="zh-CN" altLang="en-US" sz="48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6" name="Picture 15" descr="Text&#10;&#10;Description automatically generated with low confidence">
            <a:extLst>
              <a:ext uri="{FF2B5EF4-FFF2-40B4-BE49-F238E27FC236}">
                <a16:creationId xmlns:a16="http://schemas.microsoft.com/office/drawing/2014/main" id="{870C82D3-565A-E444-A29D-05252745F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32" y="4870665"/>
            <a:ext cx="6199396" cy="14001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84D5BB1-8F38-C547-95F7-F0B86A6CB849}"/>
              </a:ext>
            </a:extLst>
          </p:cNvPr>
          <p:cNvGrpSpPr/>
          <p:nvPr/>
        </p:nvGrpSpPr>
        <p:grpSpPr>
          <a:xfrm>
            <a:off x="644239" y="1880339"/>
            <a:ext cx="10903522" cy="3128405"/>
            <a:chOff x="826023" y="2315239"/>
            <a:chExt cx="10903522" cy="3128405"/>
          </a:xfrm>
        </p:grpSpPr>
        <p:pic>
          <p:nvPicPr>
            <p:cNvPr id="10" name="Picture 9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551EE48E-68C8-D84D-AFA0-57BB32E40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07" t="55671" r="13275" b="-1"/>
            <a:stretch/>
          </p:blipFill>
          <p:spPr>
            <a:xfrm>
              <a:off x="7132036" y="2357279"/>
              <a:ext cx="4597509" cy="304011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73C695-89DD-9741-B64E-06FCA3F17686}"/>
                </a:ext>
              </a:extLst>
            </p:cNvPr>
            <p:cNvGrpSpPr/>
            <p:nvPr/>
          </p:nvGrpSpPr>
          <p:grpSpPr>
            <a:xfrm>
              <a:off x="826023" y="2315239"/>
              <a:ext cx="6563703" cy="3128405"/>
              <a:chOff x="826023" y="2315239"/>
              <a:chExt cx="6563703" cy="3128405"/>
            </a:xfrm>
          </p:grpSpPr>
          <p:pic>
            <p:nvPicPr>
              <p:cNvPr id="6" name="Picture 5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A58D2E4E-A249-C343-86C0-7F6FB6DBD1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8274" r="4986" b="46245"/>
              <a:stretch/>
            </p:blipFill>
            <p:spPr>
              <a:xfrm>
                <a:off x="1144576" y="2394831"/>
                <a:ext cx="3763753" cy="3048813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259CBF-6518-F74F-81E4-B8CBAABD6786}"/>
                  </a:ext>
                </a:extLst>
              </p:cNvPr>
              <p:cNvSpPr txBox="1"/>
              <p:nvPr/>
            </p:nvSpPr>
            <p:spPr>
              <a:xfrm>
                <a:off x="826023" y="2357279"/>
                <a:ext cx="45232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/>
                  <a:t>A</a:t>
                </a:r>
                <a:endParaRPr lang="en-US" sz="24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860345-4AB2-2247-93D7-8759E8FF4771}"/>
                  </a:ext>
                </a:extLst>
              </p:cNvPr>
              <p:cNvSpPr txBox="1"/>
              <p:nvPr/>
            </p:nvSpPr>
            <p:spPr>
              <a:xfrm>
                <a:off x="4639111" y="2357279"/>
                <a:ext cx="45232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/>
                  <a:t>B</a:t>
                </a:r>
                <a:endParaRPr lang="en-US" sz="24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A9D4F8-643A-7F4C-8832-B6C5681D0122}"/>
                  </a:ext>
                </a:extLst>
              </p:cNvPr>
              <p:cNvSpPr txBox="1"/>
              <p:nvPr/>
            </p:nvSpPr>
            <p:spPr>
              <a:xfrm>
                <a:off x="6937405" y="2315239"/>
                <a:ext cx="45232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/>
                  <a:t>C</a:t>
                </a:r>
                <a:endParaRPr lang="en-US" sz="2400" dirty="0"/>
              </a:p>
            </p:txBody>
          </p:sp>
          <p:pic>
            <p:nvPicPr>
              <p:cNvPr id="9" name="Picture 8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3DDD2AD8-889A-644C-AAF9-C0E13495C7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220" t="55671" r="67564" b="-1"/>
              <a:stretch/>
            </p:blipFill>
            <p:spPr>
              <a:xfrm>
                <a:off x="4885345" y="2432382"/>
                <a:ext cx="2204648" cy="2965014"/>
              </a:xfrm>
              <a:prstGeom prst="rect">
                <a:avLst/>
              </a:prstGeom>
            </p:spPr>
          </p:pic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4F3B5EA-854A-5842-9423-A0026D7CD331}"/>
              </a:ext>
            </a:extLst>
          </p:cNvPr>
          <p:cNvSpPr/>
          <p:nvPr/>
        </p:nvSpPr>
        <p:spPr>
          <a:xfrm>
            <a:off x="510971" y="6361008"/>
            <a:ext cx="10331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Reference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 err="1"/>
              <a:t>Jinzhuang</a:t>
            </a:r>
            <a:r>
              <a:rPr lang="en-US" altLang="zh-CN" sz="1600" dirty="0"/>
              <a:t> Dou, et</a:t>
            </a:r>
            <a:r>
              <a:rPr lang="zh-CN" altLang="en-US" sz="1600" dirty="0"/>
              <a:t> </a:t>
            </a:r>
            <a:r>
              <a:rPr lang="en-US" altLang="zh-CN" sz="1600" dirty="0"/>
              <a:t>al. Unbiased integration of single cell multi-omics data. </a:t>
            </a:r>
            <a:r>
              <a:rPr lang="en-US" altLang="zh-CN" sz="1600" dirty="0" err="1"/>
              <a:t>bioRxiv</a:t>
            </a:r>
            <a:r>
              <a:rPr lang="en-US" altLang="zh-CN" sz="1600" dirty="0"/>
              <a:t> 2020.12.11.422014 (2020).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1991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5308" y="344354"/>
            <a:ext cx="1129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UnionCom (Topological Alignment)</a:t>
            </a:r>
            <a:endParaRPr kumimoji="1" lang="zh-CN" altLang="en-US" sz="48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A20DDC-D654-7747-B8A4-99A3A3731A5C}"/>
              </a:ext>
            </a:extLst>
          </p:cNvPr>
          <p:cNvGrpSpPr/>
          <p:nvPr/>
        </p:nvGrpSpPr>
        <p:grpSpPr>
          <a:xfrm>
            <a:off x="1725523" y="1700010"/>
            <a:ext cx="8854703" cy="4926049"/>
            <a:chOff x="1725523" y="1700010"/>
            <a:chExt cx="8854703" cy="4926049"/>
          </a:xfrm>
        </p:grpSpPr>
        <p:pic>
          <p:nvPicPr>
            <p:cNvPr id="14" name="图片 8">
              <a:extLst>
                <a:ext uri="{FF2B5EF4-FFF2-40B4-BE49-F238E27FC236}">
                  <a16:creationId xmlns:a16="http://schemas.microsoft.com/office/drawing/2014/main" id="{68D7BE45-27C2-3649-B83E-AA28524BC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2385" y="5386412"/>
              <a:ext cx="5381747" cy="543400"/>
            </a:xfrm>
            <a:prstGeom prst="rect">
              <a:avLst/>
            </a:prstGeom>
          </p:spPr>
        </p:pic>
        <p:pic>
          <p:nvPicPr>
            <p:cNvPr id="16" name="图片 7" descr="图片包含 游戏机, 文字, 地图&#10;&#10;描述已自动生成">
              <a:extLst>
                <a:ext uri="{FF2B5EF4-FFF2-40B4-BE49-F238E27FC236}">
                  <a16:creationId xmlns:a16="http://schemas.microsoft.com/office/drawing/2014/main" id="{193ABD9B-A4BE-F141-98C2-2847A4898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51729" r="40674"/>
            <a:stretch/>
          </p:blipFill>
          <p:spPr>
            <a:xfrm>
              <a:off x="7205038" y="1904799"/>
              <a:ext cx="3145681" cy="2304390"/>
            </a:xfrm>
            <a:prstGeom prst="rect">
              <a:avLst/>
            </a:prstGeom>
          </p:spPr>
        </p:pic>
        <p:pic>
          <p:nvPicPr>
            <p:cNvPr id="17" name="内容占位符 4" descr="图片包含 游戏机, 钟表&#10;&#10;描述已自动生成">
              <a:extLst>
                <a:ext uri="{FF2B5EF4-FFF2-40B4-BE49-F238E27FC236}">
                  <a16:creationId xmlns:a16="http://schemas.microsoft.com/office/drawing/2014/main" id="{9F0EADD4-F684-9240-A18C-FFCFCBAAF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59" b="17003"/>
            <a:stretch/>
          </p:blipFill>
          <p:spPr>
            <a:xfrm>
              <a:off x="7378990" y="4209189"/>
              <a:ext cx="3201236" cy="474833"/>
            </a:xfrm>
            <a:prstGeom prst="rect">
              <a:avLst/>
            </a:prstGeom>
          </p:spPr>
        </p:pic>
        <p:grpSp>
          <p:nvGrpSpPr>
            <p:cNvPr id="19" name="组合 3">
              <a:extLst>
                <a:ext uri="{FF2B5EF4-FFF2-40B4-BE49-F238E27FC236}">
                  <a16:creationId xmlns:a16="http://schemas.microsoft.com/office/drawing/2014/main" id="{4C10C29F-A282-204C-859A-160AD145CF70}"/>
                </a:ext>
              </a:extLst>
            </p:cNvPr>
            <p:cNvGrpSpPr/>
            <p:nvPr/>
          </p:nvGrpSpPr>
          <p:grpSpPr>
            <a:xfrm>
              <a:off x="2063182" y="4446605"/>
              <a:ext cx="2371505" cy="2179454"/>
              <a:chOff x="1454150" y="4218311"/>
              <a:chExt cx="2371505" cy="2179454"/>
            </a:xfrm>
          </p:grpSpPr>
          <p:pic>
            <p:nvPicPr>
              <p:cNvPr id="20" name="图片 5" descr="图片包含 游戏机, 文字, 地图&#10;&#10;描述已自动生成">
                <a:extLst>
                  <a:ext uri="{FF2B5EF4-FFF2-40B4-BE49-F238E27FC236}">
                    <a16:creationId xmlns:a16="http://schemas.microsoft.com/office/drawing/2014/main" id="{7A2E96E7-D05E-D543-8AE7-2339BCFB0C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630" t="60434" r="7680" b="10361"/>
              <a:stretch/>
            </p:blipFill>
            <p:spPr>
              <a:xfrm>
                <a:off x="1530350" y="4218311"/>
                <a:ext cx="2295305" cy="2179454"/>
              </a:xfrm>
              <a:prstGeom prst="rect">
                <a:avLst/>
              </a:prstGeom>
            </p:spPr>
          </p:pic>
          <p:sp>
            <p:nvSpPr>
              <p:cNvPr id="21" name="矩形 2">
                <a:extLst>
                  <a:ext uri="{FF2B5EF4-FFF2-40B4-BE49-F238E27FC236}">
                    <a16:creationId xmlns:a16="http://schemas.microsoft.com/office/drawing/2014/main" id="{59F4E53B-40C6-0A48-A004-6E5B95D349E7}"/>
                  </a:ext>
                </a:extLst>
              </p:cNvPr>
              <p:cNvSpPr/>
              <p:nvPr/>
            </p:nvSpPr>
            <p:spPr>
              <a:xfrm>
                <a:off x="1454150" y="5245100"/>
                <a:ext cx="152400" cy="279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文本框 9">
              <a:extLst>
                <a:ext uri="{FF2B5EF4-FFF2-40B4-BE49-F238E27FC236}">
                  <a16:creationId xmlns:a16="http://schemas.microsoft.com/office/drawing/2014/main" id="{F9774050-710F-554B-8804-704A425EFCE1}"/>
                </a:ext>
              </a:extLst>
            </p:cNvPr>
            <p:cNvSpPr txBox="1"/>
            <p:nvPr/>
          </p:nvSpPr>
          <p:spPr>
            <a:xfrm>
              <a:off x="6578655" y="5809178"/>
              <a:ext cx="9579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/>
                <a:t>t-SNE</a:t>
              </a:r>
              <a:endParaRPr lang="en-US" sz="1400" b="1" dirty="0"/>
            </a:p>
          </p:txBody>
        </p:sp>
        <p:sp>
          <p:nvSpPr>
            <p:cNvPr id="23" name="文本框 10">
              <a:extLst>
                <a:ext uri="{FF2B5EF4-FFF2-40B4-BE49-F238E27FC236}">
                  <a16:creationId xmlns:a16="http://schemas.microsoft.com/office/drawing/2014/main" id="{1339DCD5-73FF-5246-94E6-C3EF909ABF13}"/>
                </a:ext>
              </a:extLst>
            </p:cNvPr>
            <p:cNvSpPr txBox="1"/>
            <p:nvPr/>
          </p:nvSpPr>
          <p:spPr>
            <a:xfrm>
              <a:off x="8205876" y="5809177"/>
              <a:ext cx="15438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/>
                <a:t>Distance penalty</a:t>
              </a:r>
              <a:endParaRPr lang="en-US" sz="1400" b="1" dirty="0"/>
            </a:p>
          </p:txBody>
        </p:sp>
        <p:pic>
          <p:nvPicPr>
            <p:cNvPr id="25" name="图片 13">
              <a:extLst>
                <a:ext uri="{FF2B5EF4-FFF2-40B4-BE49-F238E27FC236}">
                  <a16:creationId xmlns:a16="http://schemas.microsoft.com/office/drawing/2014/main" id="{0992DF78-4912-5A4A-9D31-BA0B019EF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481"/>
            <a:stretch/>
          </p:blipFill>
          <p:spPr>
            <a:xfrm>
              <a:off x="7438903" y="4647974"/>
              <a:ext cx="1310816" cy="321263"/>
            </a:xfrm>
            <a:prstGeom prst="rect">
              <a:avLst/>
            </a:prstGeom>
          </p:spPr>
        </p:pic>
        <p:cxnSp>
          <p:nvCxnSpPr>
            <p:cNvPr id="26" name="直接连接符 15">
              <a:extLst>
                <a:ext uri="{FF2B5EF4-FFF2-40B4-BE49-F238E27FC236}">
                  <a16:creationId xmlns:a16="http://schemas.microsoft.com/office/drawing/2014/main" id="{91B797D5-BEDE-AD43-8F6F-F8DE67E83D03}"/>
                </a:ext>
              </a:extLst>
            </p:cNvPr>
            <p:cNvCxnSpPr/>
            <p:nvPr/>
          </p:nvCxnSpPr>
          <p:spPr>
            <a:xfrm>
              <a:off x="5917335" y="5809177"/>
              <a:ext cx="22415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16">
              <a:extLst>
                <a:ext uri="{FF2B5EF4-FFF2-40B4-BE49-F238E27FC236}">
                  <a16:creationId xmlns:a16="http://schemas.microsoft.com/office/drawing/2014/main" id="{F16684AE-88B1-9843-8E6C-81E77AC78B49}"/>
                </a:ext>
              </a:extLst>
            </p:cNvPr>
            <p:cNvCxnSpPr>
              <a:cxnSpLocks/>
            </p:cNvCxnSpPr>
            <p:nvPr/>
          </p:nvCxnSpPr>
          <p:spPr>
            <a:xfrm>
              <a:off x="8368436" y="5809177"/>
              <a:ext cx="123189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" name="Picture 6" descr="Chart, diagram&#10;&#10;Description automatically generated">
              <a:extLst>
                <a:ext uri="{FF2B5EF4-FFF2-40B4-BE49-F238E27FC236}">
                  <a16:creationId xmlns:a16="http://schemas.microsoft.com/office/drawing/2014/main" id="{6EF3A6EB-43D3-2443-B0B0-33934EED4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3619" y="1700010"/>
              <a:ext cx="5499171" cy="282204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E251694-2E19-4A49-93F5-E54B43A6D3B7}"/>
                </a:ext>
              </a:extLst>
            </p:cNvPr>
            <p:cNvSpPr txBox="1"/>
            <p:nvPr/>
          </p:nvSpPr>
          <p:spPr>
            <a:xfrm>
              <a:off x="1727419" y="1721051"/>
              <a:ext cx="45232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A</a:t>
              </a:r>
              <a:endParaRPr lang="en-US" sz="2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1676D9-E5BD-3244-AF72-4EC93CBDBB34}"/>
                </a:ext>
              </a:extLst>
            </p:cNvPr>
            <p:cNvSpPr txBox="1"/>
            <p:nvPr/>
          </p:nvSpPr>
          <p:spPr>
            <a:xfrm>
              <a:off x="5091370" y="1727398"/>
              <a:ext cx="45232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B</a:t>
              </a:r>
              <a:endParaRPr lang="en-US" sz="24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2F4A9C-5264-7148-AA45-181EFF3DC63A}"/>
                </a:ext>
              </a:extLst>
            </p:cNvPr>
            <p:cNvSpPr txBox="1"/>
            <p:nvPr/>
          </p:nvSpPr>
          <p:spPr>
            <a:xfrm>
              <a:off x="7302790" y="1724496"/>
              <a:ext cx="45232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C</a:t>
              </a:r>
              <a:endParaRPr lang="en-US" sz="2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11DFC3-233B-B446-B239-0B516F0711FA}"/>
                </a:ext>
              </a:extLst>
            </p:cNvPr>
            <p:cNvSpPr txBox="1"/>
            <p:nvPr/>
          </p:nvSpPr>
          <p:spPr>
            <a:xfrm>
              <a:off x="1725523" y="4346940"/>
              <a:ext cx="45232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D</a:t>
              </a:r>
              <a:endParaRPr lang="en-US" sz="2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1008BE0-8D33-7C40-81A6-F62403FC3062}"/>
                </a:ext>
              </a:extLst>
            </p:cNvPr>
            <p:cNvSpPr txBox="1"/>
            <p:nvPr/>
          </p:nvSpPr>
          <p:spPr>
            <a:xfrm>
              <a:off x="8964137" y="1721050"/>
              <a:ext cx="45232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0A15B9F-5173-504E-8C62-B39687B8A671}"/>
              </a:ext>
            </a:extLst>
          </p:cNvPr>
          <p:cNvSpPr/>
          <p:nvPr/>
        </p:nvSpPr>
        <p:spPr>
          <a:xfrm>
            <a:off x="784774" y="6456782"/>
            <a:ext cx="114072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Reference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Kai Cao,</a:t>
            </a:r>
            <a:r>
              <a:rPr lang="zh-CN" altLang="en-US" sz="1600" dirty="0"/>
              <a:t> </a:t>
            </a:r>
            <a:r>
              <a:rPr lang="en-US" altLang="zh-CN" sz="1600" dirty="0"/>
              <a:t>et</a:t>
            </a:r>
            <a:r>
              <a:rPr lang="zh-CN" altLang="en-US" sz="1600" dirty="0"/>
              <a:t> </a:t>
            </a:r>
            <a:r>
              <a:rPr lang="en-US" altLang="zh-CN" sz="1600" dirty="0"/>
              <a:t>al. Unsupervised topological alignment for single-cell multi-omics integration. Bioinformatics 36, i48-i56 (2020).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73164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5308" y="344354"/>
            <a:ext cx="1129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MMD-MA</a:t>
            </a:r>
            <a:endParaRPr kumimoji="1" lang="zh-CN" altLang="en-US" sz="48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8436594A-6547-4C47-A201-3FB0BBB2BE37}"/>
              </a:ext>
            </a:extLst>
          </p:cNvPr>
          <p:cNvSpPr txBox="1"/>
          <p:nvPr/>
        </p:nvSpPr>
        <p:spPr>
          <a:xfrm>
            <a:off x="605307" y="2040509"/>
            <a:ext cx="6625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Maximum mean discrepancy-based manifold alignment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2C4F3-0D55-9245-974A-72542FE67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3055288"/>
            <a:ext cx="8502868" cy="7227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F3948C-CB60-5B43-A7F1-1D17681BE3A2}"/>
              </a:ext>
            </a:extLst>
          </p:cNvPr>
          <p:cNvSpPr/>
          <p:nvPr/>
        </p:nvSpPr>
        <p:spPr>
          <a:xfrm>
            <a:off x="784693" y="2701991"/>
            <a:ext cx="21828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Objective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Function</a:t>
            </a: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395F28-B153-854A-B6B2-3555800E76FC}"/>
              </a:ext>
            </a:extLst>
          </p:cNvPr>
          <p:cNvSpPr/>
          <p:nvPr/>
        </p:nvSpPr>
        <p:spPr>
          <a:xfrm>
            <a:off x="784693" y="3779745"/>
            <a:ext cx="9845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/>
              <a:t>i</a:t>
            </a:r>
            <a:r>
              <a:rPr lang="en-US" altLang="zh-CN" sz="2000" b="1" dirty="0"/>
              <a:t>.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MMD</a:t>
            </a:r>
            <a:endParaRPr lang="en-US" sz="2000" b="1" dirty="0"/>
          </a:p>
        </p:txBody>
      </p:sp>
      <p:pic>
        <p:nvPicPr>
          <p:cNvPr id="19" name="Picture 18" descr="Text, schematic&#10;&#10;Description automatically generated">
            <a:extLst>
              <a:ext uri="{FF2B5EF4-FFF2-40B4-BE49-F238E27FC236}">
                <a16:creationId xmlns:a16="http://schemas.microsoft.com/office/drawing/2014/main" id="{28D7A9F8-E972-A640-AF56-7654947A4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061" y="4179855"/>
            <a:ext cx="9160369" cy="19163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059D9A-1858-4546-95EE-4126FC4656DD}"/>
              </a:ext>
            </a:extLst>
          </p:cNvPr>
          <p:cNvSpPr/>
          <p:nvPr/>
        </p:nvSpPr>
        <p:spPr>
          <a:xfrm>
            <a:off x="373898" y="6327050"/>
            <a:ext cx="115866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Reference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 err="1"/>
              <a:t>Ritambhara</a:t>
            </a:r>
            <a:r>
              <a:rPr lang="en-US" altLang="zh-CN" sz="1600" dirty="0"/>
              <a:t> Singh, et</a:t>
            </a:r>
            <a:r>
              <a:rPr lang="zh-CN" altLang="en-US" sz="1600" dirty="0"/>
              <a:t> </a:t>
            </a:r>
            <a:r>
              <a:rPr lang="en-US" altLang="zh-CN" sz="1600" dirty="0"/>
              <a:t>al. Unsupervised manifold alignment for single-cell multi-omics data. </a:t>
            </a:r>
            <a:r>
              <a:rPr lang="en-US" altLang="zh-CN" sz="1600" dirty="0" err="1"/>
              <a:t>bioRxiv</a:t>
            </a:r>
            <a:r>
              <a:rPr lang="en-US" altLang="zh-CN" sz="1600" dirty="0"/>
              <a:t> 2020. 06. 13. 149195 (2020).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8421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5308" y="344354"/>
            <a:ext cx="1129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MMD-MA</a:t>
            </a:r>
            <a:endParaRPr kumimoji="1" lang="zh-CN" altLang="en-US" sz="48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8436594A-6547-4C47-A201-3FB0BBB2BE37}"/>
              </a:ext>
            </a:extLst>
          </p:cNvPr>
          <p:cNvSpPr txBox="1"/>
          <p:nvPr/>
        </p:nvSpPr>
        <p:spPr>
          <a:xfrm>
            <a:off x="605307" y="2040509"/>
            <a:ext cx="6625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Maximum mean discrepancy-based manifold alignment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2C4F3-0D55-9245-974A-72542FE67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3055288"/>
            <a:ext cx="8502868" cy="7227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F3948C-CB60-5B43-A7F1-1D17681BE3A2}"/>
              </a:ext>
            </a:extLst>
          </p:cNvPr>
          <p:cNvSpPr/>
          <p:nvPr/>
        </p:nvSpPr>
        <p:spPr>
          <a:xfrm>
            <a:off x="784693" y="2701991"/>
            <a:ext cx="21828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Objective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Function</a:t>
            </a: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395F28-B153-854A-B6B2-3555800E76FC}"/>
              </a:ext>
            </a:extLst>
          </p:cNvPr>
          <p:cNvSpPr/>
          <p:nvPr/>
        </p:nvSpPr>
        <p:spPr>
          <a:xfrm>
            <a:off x="784693" y="3779745"/>
            <a:ext cx="6416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ii.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Distortion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between the input space and the latent space</a:t>
            </a:r>
            <a:endParaRPr lang="en-US" sz="2000" b="1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722038E-CDA7-594D-941D-938CC93DD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569" y="4204075"/>
            <a:ext cx="3897302" cy="6869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D068C1-7948-A94D-921F-452866DAF8F4}"/>
              </a:ext>
            </a:extLst>
          </p:cNvPr>
          <p:cNvSpPr/>
          <p:nvPr/>
        </p:nvSpPr>
        <p:spPr>
          <a:xfrm>
            <a:off x="784693" y="4889160"/>
            <a:ext cx="4414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iii.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Avoiding collapse to a trivial solution</a:t>
            </a:r>
            <a:endParaRPr lang="en-US" sz="2000" b="1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6E2B9DA-4C16-AC43-84E5-9924D1C5F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569" y="5386390"/>
            <a:ext cx="3521184" cy="5879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A301FD2-A349-5D4D-B089-528641DCC3BC}"/>
              </a:ext>
            </a:extLst>
          </p:cNvPr>
          <p:cNvSpPr/>
          <p:nvPr/>
        </p:nvSpPr>
        <p:spPr>
          <a:xfrm>
            <a:off x="373898" y="6327050"/>
            <a:ext cx="115866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Reference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 err="1"/>
              <a:t>Ritambhara</a:t>
            </a:r>
            <a:r>
              <a:rPr lang="en-US" altLang="zh-CN" sz="1600" dirty="0"/>
              <a:t> Singh, et</a:t>
            </a:r>
            <a:r>
              <a:rPr lang="zh-CN" altLang="en-US" sz="1600" dirty="0"/>
              <a:t> </a:t>
            </a:r>
            <a:r>
              <a:rPr lang="en-US" altLang="zh-CN" sz="1600" dirty="0"/>
              <a:t>al. Unsupervised manifold alignment for single-cell multi-omics data. </a:t>
            </a:r>
            <a:r>
              <a:rPr lang="en-US" altLang="zh-CN" sz="1600" dirty="0" err="1"/>
              <a:t>bioRxiv</a:t>
            </a:r>
            <a:r>
              <a:rPr lang="en-US" altLang="zh-CN" sz="1600" dirty="0"/>
              <a:t> 2020. 06. 13. 149195 (2020).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86146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5308" y="344354"/>
            <a:ext cx="1129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Gaps</a:t>
            </a:r>
            <a:r>
              <a:rPr kumimoji="1" lang="zh-CN" altLang="en-US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fill</a:t>
            </a:r>
            <a:endParaRPr kumimoji="1" lang="zh-CN" altLang="en-US" sz="48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B0B6F88-0842-4873-BEC1-5AE5814D8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394368"/>
              </p:ext>
            </p:extLst>
          </p:nvPr>
        </p:nvGraphicFramePr>
        <p:xfrm>
          <a:off x="1863500" y="4196255"/>
          <a:ext cx="2154672" cy="8883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556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567750993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47708650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3419100135"/>
                    </a:ext>
                  </a:extLst>
                </a:gridCol>
                <a:gridCol w="179556">
                  <a:extLst>
                    <a:ext uri="{9D8B030D-6E8A-4147-A177-3AD203B41FA5}">
                      <a16:colId xmlns:a16="http://schemas.microsoft.com/office/drawing/2014/main" val="285230898"/>
                    </a:ext>
                  </a:extLst>
                </a:gridCol>
              </a:tblGrid>
              <a:tr h="17766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  <a:tr h="17766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3027" marR="43027" marT="21514" marB="21514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628463"/>
                  </a:ext>
                </a:extLst>
              </a:tr>
            </a:tbl>
          </a:graphicData>
        </a:graphic>
      </p:graphicFrame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96408F5-14BB-40F9-9BD4-343398774E52}"/>
              </a:ext>
            </a:extLst>
          </p:cNvPr>
          <p:cNvCxnSpPr>
            <a:cxnSpLocks/>
          </p:cNvCxnSpPr>
          <p:nvPr/>
        </p:nvCxnSpPr>
        <p:spPr>
          <a:xfrm>
            <a:off x="4147197" y="5100930"/>
            <a:ext cx="5435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69E149EB-180D-4EA4-AAEE-FF2273ED8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825370"/>
              </p:ext>
            </p:extLst>
          </p:nvPr>
        </p:nvGraphicFramePr>
        <p:xfrm>
          <a:off x="1859656" y="5504601"/>
          <a:ext cx="1434592" cy="7184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324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79324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</a:tblGrid>
              <a:tr h="177345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7734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441" marR="42441" marT="21221" marB="2122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</a:tbl>
          </a:graphicData>
        </a:graphic>
      </p:graphicFrame>
      <p:sp>
        <p:nvSpPr>
          <p:cNvPr id="18" name="文本框 4">
            <a:extLst>
              <a:ext uri="{FF2B5EF4-FFF2-40B4-BE49-F238E27FC236}">
                <a16:creationId xmlns:a16="http://schemas.microsoft.com/office/drawing/2014/main" id="{14EE157F-0E8B-4260-8670-C9A550562B14}"/>
              </a:ext>
            </a:extLst>
          </p:cNvPr>
          <p:cNvSpPr txBox="1"/>
          <p:nvPr/>
        </p:nvSpPr>
        <p:spPr>
          <a:xfrm>
            <a:off x="605307" y="3325707"/>
            <a:ext cx="4102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scMulti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-omics datasets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4">
            <a:extLst>
              <a:ext uri="{FF2B5EF4-FFF2-40B4-BE49-F238E27FC236}">
                <a16:creationId xmlns:a16="http://schemas.microsoft.com/office/drawing/2014/main" id="{F0A27E29-C286-4ACE-9A24-9873A1DF841D}"/>
              </a:ext>
            </a:extLst>
          </p:cNvPr>
          <p:cNvSpPr txBox="1"/>
          <p:nvPr/>
        </p:nvSpPr>
        <p:spPr>
          <a:xfrm>
            <a:off x="4884000" y="4704374"/>
            <a:ext cx="189995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Approaches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Table 2">
            <a:extLst>
              <a:ext uri="{FF2B5EF4-FFF2-40B4-BE49-F238E27FC236}">
                <a16:creationId xmlns:a16="http://schemas.microsoft.com/office/drawing/2014/main" id="{7659040D-3C81-4BA3-853B-8E320B0E7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810778"/>
              </p:ext>
            </p:extLst>
          </p:nvPr>
        </p:nvGraphicFramePr>
        <p:xfrm>
          <a:off x="8403658" y="4689113"/>
          <a:ext cx="1509280" cy="7599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8660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1334108397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463068573"/>
                    </a:ext>
                  </a:extLst>
                </a:gridCol>
              </a:tblGrid>
              <a:tr h="18999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89999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89999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89999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</a:tbl>
          </a:graphicData>
        </a:graphic>
      </p:graphicFrame>
      <p:graphicFrame>
        <p:nvGraphicFramePr>
          <p:cNvPr id="25" name="Table 2">
            <a:extLst>
              <a:ext uri="{FF2B5EF4-FFF2-40B4-BE49-F238E27FC236}">
                <a16:creationId xmlns:a16="http://schemas.microsoft.com/office/drawing/2014/main" id="{6B4F18AC-D5B5-41EC-ABB0-971B7C8CB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559702"/>
              </p:ext>
            </p:extLst>
          </p:nvPr>
        </p:nvGraphicFramePr>
        <p:xfrm>
          <a:off x="9724968" y="4689113"/>
          <a:ext cx="1131960" cy="7599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8660">
                  <a:extLst>
                    <a:ext uri="{9D8B030D-6E8A-4147-A177-3AD203B41FA5}">
                      <a16:colId xmlns:a16="http://schemas.microsoft.com/office/drawing/2014/main" val="4010897631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617945331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3513748512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4293799235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992033454"/>
                    </a:ext>
                  </a:extLst>
                </a:gridCol>
                <a:gridCol w="188660">
                  <a:extLst>
                    <a:ext uri="{9D8B030D-6E8A-4147-A177-3AD203B41FA5}">
                      <a16:colId xmlns:a16="http://schemas.microsoft.com/office/drawing/2014/main" val="2707347372"/>
                    </a:ext>
                  </a:extLst>
                </a:gridCol>
              </a:tblGrid>
              <a:tr h="18999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47699"/>
                  </a:ext>
                </a:extLst>
              </a:tr>
              <a:tr h="189999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068"/>
                  </a:ext>
                </a:extLst>
              </a:tr>
              <a:tr h="189999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60166"/>
                  </a:ext>
                </a:extLst>
              </a:tr>
              <a:tr h="189999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015" marR="46015" marT="23008" marB="23008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99879"/>
                  </a:ext>
                </a:extLst>
              </a:tr>
            </a:tbl>
          </a:graphicData>
        </a:graphic>
      </p:graphicFrame>
      <p:sp>
        <p:nvSpPr>
          <p:cNvPr id="26" name="文本框 4">
            <a:extLst>
              <a:ext uri="{FF2B5EF4-FFF2-40B4-BE49-F238E27FC236}">
                <a16:creationId xmlns:a16="http://schemas.microsoft.com/office/drawing/2014/main" id="{08FFB4ED-45ED-4185-B1C6-D9B1734FE662}"/>
              </a:ext>
            </a:extLst>
          </p:cNvPr>
          <p:cNvSpPr txBox="1"/>
          <p:nvPr/>
        </p:nvSpPr>
        <p:spPr>
          <a:xfrm>
            <a:off x="1081091" y="4412926"/>
            <a:ext cx="78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1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4">
            <a:extLst>
              <a:ext uri="{FF2B5EF4-FFF2-40B4-BE49-F238E27FC236}">
                <a16:creationId xmlns:a16="http://schemas.microsoft.com/office/drawing/2014/main" id="{8D031741-FA7C-4E54-AA5D-3E1CAA7C1EED}"/>
              </a:ext>
            </a:extLst>
          </p:cNvPr>
          <p:cNvSpPr txBox="1"/>
          <p:nvPr/>
        </p:nvSpPr>
        <p:spPr>
          <a:xfrm>
            <a:off x="1081090" y="5654665"/>
            <a:ext cx="78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4">
            <a:extLst>
              <a:ext uri="{FF2B5EF4-FFF2-40B4-BE49-F238E27FC236}">
                <a16:creationId xmlns:a16="http://schemas.microsoft.com/office/drawing/2014/main" id="{0F3A95E1-B212-41F4-9005-AF9C1AA842EB}"/>
              </a:ext>
            </a:extLst>
          </p:cNvPr>
          <p:cNvSpPr txBox="1"/>
          <p:nvPr/>
        </p:nvSpPr>
        <p:spPr>
          <a:xfrm>
            <a:off x="2354087" y="3857701"/>
            <a:ext cx="117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1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4">
            <a:extLst>
              <a:ext uri="{FF2B5EF4-FFF2-40B4-BE49-F238E27FC236}">
                <a16:creationId xmlns:a16="http://schemas.microsoft.com/office/drawing/2014/main" id="{D189413F-B4E2-4A44-9AA6-52FB33069814}"/>
              </a:ext>
            </a:extLst>
          </p:cNvPr>
          <p:cNvSpPr txBox="1"/>
          <p:nvPr/>
        </p:nvSpPr>
        <p:spPr>
          <a:xfrm>
            <a:off x="7537830" y="4899833"/>
            <a:ext cx="892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identity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4">
            <a:extLst>
              <a:ext uri="{FF2B5EF4-FFF2-40B4-BE49-F238E27FC236}">
                <a16:creationId xmlns:a16="http://schemas.microsoft.com/office/drawing/2014/main" id="{6D69380E-8192-431E-A94E-62E68C979D6A}"/>
              </a:ext>
            </a:extLst>
          </p:cNvPr>
          <p:cNvSpPr txBox="1"/>
          <p:nvPr/>
        </p:nvSpPr>
        <p:spPr>
          <a:xfrm>
            <a:off x="8822081" y="4350559"/>
            <a:ext cx="155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meta-features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4">
            <a:extLst>
              <a:ext uri="{FF2B5EF4-FFF2-40B4-BE49-F238E27FC236}">
                <a16:creationId xmlns:a16="http://schemas.microsoft.com/office/drawing/2014/main" id="{F2189321-BBB3-49F9-92BF-9B377F9FA240}"/>
              </a:ext>
            </a:extLst>
          </p:cNvPr>
          <p:cNvSpPr txBox="1"/>
          <p:nvPr/>
        </p:nvSpPr>
        <p:spPr>
          <a:xfrm>
            <a:off x="7973576" y="3327833"/>
            <a:ext cx="3113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integrated dataset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4">
            <a:extLst>
              <a:ext uri="{FF2B5EF4-FFF2-40B4-BE49-F238E27FC236}">
                <a16:creationId xmlns:a16="http://schemas.microsoft.com/office/drawing/2014/main" id="{3EC79182-965A-4F88-AA04-7302ADD791FB}"/>
              </a:ext>
            </a:extLst>
          </p:cNvPr>
          <p:cNvSpPr txBox="1"/>
          <p:nvPr/>
        </p:nvSpPr>
        <p:spPr>
          <a:xfrm>
            <a:off x="7537830" y="5628122"/>
            <a:ext cx="388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Identity: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cells, cell types, clusters, etc.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Meta-features: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features, new features, etc.</a:t>
            </a:r>
          </a:p>
        </p:txBody>
      </p:sp>
      <p:sp>
        <p:nvSpPr>
          <p:cNvPr id="33" name="文本框 4">
            <a:extLst>
              <a:ext uri="{FF2B5EF4-FFF2-40B4-BE49-F238E27FC236}">
                <a16:creationId xmlns:a16="http://schemas.microsoft.com/office/drawing/2014/main" id="{AA2EE2FF-0672-4511-971D-4D9A889546B3}"/>
              </a:ext>
            </a:extLst>
          </p:cNvPr>
          <p:cNvSpPr txBox="1"/>
          <p:nvPr/>
        </p:nvSpPr>
        <p:spPr>
          <a:xfrm>
            <a:off x="1990203" y="5172922"/>
            <a:ext cx="117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15">
            <a:extLst>
              <a:ext uri="{FF2B5EF4-FFF2-40B4-BE49-F238E27FC236}">
                <a16:creationId xmlns:a16="http://schemas.microsoft.com/office/drawing/2014/main" id="{C7A85E4D-0218-4749-AEA7-107A1AA64687}"/>
              </a:ext>
            </a:extLst>
          </p:cNvPr>
          <p:cNvCxnSpPr>
            <a:cxnSpLocks/>
          </p:cNvCxnSpPr>
          <p:nvPr/>
        </p:nvCxnSpPr>
        <p:spPr>
          <a:xfrm>
            <a:off x="4418962" y="3546584"/>
            <a:ext cx="3495378" cy="160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15">
            <a:extLst>
              <a:ext uri="{FF2B5EF4-FFF2-40B4-BE49-F238E27FC236}">
                <a16:creationId xmlns:a16="http://schemas.microsoft.com/office/drawing/2014/main" id="{A5587717-BCBA-E844-B8FF-4D4BB3543738}"/>
              </a:ext>
            </a:extLst>
          </p:cNvPr>
          <p:cNvCxnSpPr>
            <a:cxnSpLocks/>
          </p:cNvCxnSpPr>
          <p:nvPr/>
        </p:nvCxnSpPr>
        <p:spPr>
          <a:xfrm>
            <a:off x="6919206" y="5100930"/>
            <a:ext cx="5435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3">
            <a:extLst>
              <a:ext uri="{FF2B5EF4-FFF2-40B4-BE49-F238E27FC236}">
                <a16:creationId xmlns:a16="http://schemas.microsoft.com/office/drawing/2014/main" id="{0D0E2577-F4B2-F641-8324-1A97AFD41F81}"/>
              </a:ext>
            </a:extLst>
          </p:cNvPr>
          <p:cNvSpPr txBox="1"/>
          <p:nvPr/>
        </p:nvSpPr>
        <p:spPr>
          <a:xfrm>
            <a:off x="605307" y="1810527"/>
            <a:ext cx="8002671" cy="10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/>
              <a:t>Integration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not</a:t>
            </a:r>
            <a:r>
              <a:rPr lang="zh-CN" altLang="en-US" sz="2200" dirty="0"/>
              <a:t> </a:t>
            </a:r>
            <a:r>
              <a:rPr lang="en-US" altLang="zh-CN" sz="2200" dirty="0"/>
              <a:t>learning</a:t>
            </a:r>
            <a:r>
              <a:rPr lang="zh-CN" altLang="en-US" sz="2200" dirty="0"/>
              <a:t> </a:t>
            </a:r>
            <a:r>
              <a:rPr lang="en-US" altLang="zh-CN" sz="2200" dirty="0"/>
              <a:t>or</a:t>
            </a:r>
            <a:r>
              <a:rPr lang="zh-CN" altLang="en-US" sz="2200" dirty="0"/>
              <a:t> </a:t>
            </a:r>
            <a:r>
              <a:rPr lang="en-US" altLang="zh-CN" sz="2200" dirty="0"/>
              <a:t>informed</a:t>
            </a:r>
            <a:r>
              <a:rPr lang="zh-CN" altLang="en-US" sz="2200" dirty="0"/>
              <a:t> </a:t>
            </a:r>
            <a:r>
              <a:rPr lang="en-US" altLang="zh-CN" sz="2200" dirty="0"/>
              <a:t>by</a:t>
            </a:r>
            <a:r>
              <a:rPr lang="zh-CN" altLang="en-US" sz="2200" dirty="0"/>
              <a:t> </a:t>
            </a:r>
            <a:r>
              <a:rPr lang="en-US" altLang="zh-CN" sz="2200" dirty="0"/>
              <a:t>feature</a:t>
            </a:r>
            <a:r>
              <a:rPr lang="zh-CN" altLang="en-US" sz="2200" dirty="0"/>
              <a:t> </a:t>
            </a:r>
            <a:r>
              <a:rPr lang="en-US" altLang="zh-CN" sz="2200" dirty="0"/>
              <a:t>mapping.</a:t>
            </a:r>
            <a:r>
              <a:rPr lang="zh-CN" altLang="en-US" sz="2200" dirty="0"/>
              <a:t> </a:t>
            </a:r>
            <a:endParaRPr lang="en-US" altLang="zh-CN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/>
              <a:t>Integration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absent</a:t>
            </a:r>
            <a:r>
              <a:rPr lang="zh-CN" altLang="en-US" sz="2200" dirty="0"/>
              <a:t> </a:t>
            </a:r>
            <a:r>
              <a:rPr lang="en-US" altLang="zh-CN" sz="2200" dirty="0"/>
              <a:t>from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downstream</a:t>
            </a:r>
            <a:r>
              <a:rPr lang="zh-CN" altLang="en-US" sz="2200" dirty="0"/>
              <a:t> </a:t>
            </a:r>
            <a:r>
              <a:rPr lang="en-US" altLang="zh-CN" sz="2200" dirty="0"/>
              <a:t>inter-play</a:t>
            </a:r>
            <a:r>
              <a:rPr lang="zh-CN" altLang="en-US" sz="2200" dirty="0"/>
              <a:t> </a:t>
            </a:r>
            <a:r>
              <a:rPr lang="en-US" altLang="zh-CN" sz="2200" dirty="0"/>
              <a:t>analysis.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85394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5308" y="344354"/>
            <a:ext cx="1129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Hypothesis</a:t>
            </a:r>
            <a:endParaRPr kumimoji="1" lang="zh-CN" altLang="en-US" sz="48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2B0EC4-7199-8E4B-986F-8227E3BC3AF8}"/>
              </a:ext>
            </a:extLst>
          </p:cNvPr>
          <p:cNvSpPr txBox="1">
            <a:spLocks/>
          </p:cNvSpPr>
          <p:nvPr/>
        </p:nvSpPr>
        <p:spPr>
          <a:xfrm>
            <a:off x="605308" y="206345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well-designed</a:t>
            </a:r>
            <a:r>
              <a:rPr lang="zh-CN" altLang="en-US" sz="3200" dirty="0"/>
              <a:t> </a:t>
            </a:r>
            <a:r>
              <a:rPr lang="en-US" altLang="zh-CN" sz="3200" dirty="0"/>
              <a:t>deep</a:t>
            </a:r>
            <a:r>
              <a:rPr lang="zh-CN" altLang="en-US" sz="3200" dirty="0"/>
              <a:t> </a:t>
            </a:r>
            <a:r>
              <a:rPr lang="en-US" altLang="zh-CN" sz="3200" dirty="0"/>
              <a:t>learning</a:t>
            </a:r>
            <a:r>
              <a:rPr lang="zh-CN" altLang="en-US" sz="3200" dirty="0"/>
              <a:t> </a:t>
            </a:r>
            <a:r>
              <a:rPr lang="en-US" altLang="zh-CN" sz="3200" dirty="0"/>
              <a:t>model,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machine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dirty="0"/>
              <a:t>learn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complex</a:t>
            </a:r>
            <a:r>
              <a:rPr lang="zh-CN" altLang="en-US" sz="3200" dirty="0"/>
              <a:t> </a:t>
            </a:r>
            <a:r>
              <a:rPr lang="en-US" altLang="zh-CN" sz="3200" dirty="0"/>
              <a:t>feature</a:t>
            </a:r>
            <a:r>
              <a:rPr lang="zh-CN" altLang="en-US" sz="3200" dirty="0"/>
              <a:t> </a:t>
            </a:r>
            <a:r>
              <a:rPr lang="en-US" altLang="zh-CN" sz="3200" dirty="0"/>
              <a:t>mapping</a:t>
            </a:r>
            <a:r>
              <a:rPr lang="zh-CN" altLang="en-US" sz="3200" dirty="0"/>
              <a:t> </a:t>
            </a:r>
            <a:r>
              <a:rPr lang="en-US" altLang="zh-CN" sz="3200" dirty="0"/>
              <a:t>between</a:t>
            </a:r>
            <a:r>
              <a:rPr lang="zh-CN" altLang="en-US" sz="3200" dirty="0"/>
              <a:t> </a:t>
            </a:r>
            <a:r>
              <a:rPr lang="en-US" altLang="zh-CN" sz="3200" dirty="0"/>
              <a:t>omics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while</a:t>
            </a:r>
            <a:r>
              <a:rPr lang="zh-CN" altLang="en-US" sz="3200" dirty="0"/>
              <a:t> </a:t>
            </a:r>
            <a:r>
              <a:rPr lang="en-US" altLang="zh-CN" sz="3200" dirty="0"/>
              <a:t>performing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integration</a:t>
            </a:r>
            <a:r>
              <a:rPr lang="zh-CN" altLang="en-US" sz="3200" dirty="0"/>
              <a:t> </a:t>
            </a:r>
            <a:r>
              <a:rPr lang="en-US" altLang="zh-CN" sz="3200" dirty="0"/>
              <a:t>task.</a:t>
            </a:r>
          </a:p>
          <a:p>
            <a:endParaRPr lang="en-US" altLang="zh-CN" sz="3200" dirty="0"/>
          </a:p>
          <a:p>
            <a:pPr>
              <a:lnSpc>
                <a:spcPts val="3240"/>
              </a:lnSpc>
              <a:spcAft>
                <a:spcPts val="1200"/>
              </a:spcAft>
            </a:pP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build</a:t>
            </a:r>
            <a:r>
              <a:rPr lang="zh-CN" altLang="en-US" sz="3200" dirty="0"/>
              <a:t> </a:t>
            </a:r>
            <a:r>
              <a:rPr lang="en-US" altLang="zh-CN" sz="3200" dirty="0"/>
              <a:t>an</a:t>
            </a:r>
            <a:r>
              <a:rPr lang="zh-CN" altLang="en-US" sz="3200" dirty="0"/>
              <a:t> </a:t>
            </a:r>
            <a:r>
              <a:rPr lang="en-US" altLang="zh-CN" sz="3200" dirty="0"/>
              <a:t>interpretable</a:t>
            </a:r>
            <a:r>
              <a:rPr lang="zh-CN" altLang="en-US" sz="3200" dirty="0"/>
              <a:t> </a:t>
            </a:r>
            <a:r>
              <a:rPr lang="en-US" altLang="zh-CN" sz="3200" dirty="0"/>
              <a:t>deep</a:t>
            </a:r>
            <a:r>
              <a:rPr lang="zh-CN" altLang="en-US" sz="3200" dirty="0"/>
              <a:t> </a:t>
            </a:r>
            <a:r>
              <a:rPr lang="en-US" altLang="zh-CN" sz="3200" dirty="0"/>
              <a:t>learning</a:t>
            </a:r>
            <a:r>
              <a:rPr lang="zh-CN" altLang="en-US" sz="3200" dirty="0"/>
              <a:t> </a:t>
            </a:r>
            <a:r>
              <a:rPr lang="en-US" altLang="zh-CN" sz="3200" dirty="0"/>
              <a:t>model</a:t>
            </a:r>
            <a:r>
              <a:rPr lang="zh-CN" altLang="en-US" sz="3200" dirty="0"/>
              <a:t> </a:t>
            </a:r>
            <a:r>
              <a:rPr lang="en-US" altLang="zh-CN" sz="3200" dirty="0"/>
              <a:t>that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</a:p>
          <a:p>
            <a:pPr lvl="1"/>
            <a:r>
              <a:rPr lang="en-US" altLang="zh-CN" sz="2800" dirty="0"/>
              <a:t>Perform</a:t>
            </a:r>
            <a:r>
              <a:rPr lang="zh-CN" altLang="en-US" sz="2800" dirty="0"/>
              <a:t> </a:t>
            </a:r>
            <a:r>
              <a:rPr lang="en-US" altLang="zh-CN" sz="2800" dirty="0"/>
              <a:t>integration</a:t>
            </a:r>
            <a:r>
              <a:rPr lang="zh-CN" altLang="en-US" sz="2800" dirty="0"/>
              <a:t> </a:t>
            </a:r>
            <a:r>
              <a:rPr lang="en-US" altLang="zh-CN" sz="2800" dirty="0"/>
              <a:t>between</a:t>
            </a:r>
            <a:r>
              <a:rPr lang="zh-CN" altLang="en-US" sz="2800" dirty="0"/>
              <a:t> </a:t>
            </a:r>
            <a:r>
              <a:rPr lang="en-US" altLang="zh-CN" sz="2800" dirty="0"/>
              <a:t>single-cell</a:t>
            </a:r>
            <a:r>
              <a:rPr lang="zh-CN" altLang="en-US" sz="2800" dirty="0"/>
              <a:t> </a:t>
            </a:r>
            <a:r>
              <a:rPr lang="en-US" altLang="zh-CN" sz="2800" dirty="0"/>
              <a:t>omics</a:t>
            </a:r>
            <a:r>
              <a:rPr lang="zh-CN" altLang="en-US" sz="2800" dirty="0"/>
              <a:t> </a:t>
            </a:r>
            <a:r>
              <a:rPr lang="en-US" altLang="zh-CN" sz="2800" dirty="0"/>
              <a:t>data</a:t>
            </a:r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/>
              <a:t>Learn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feature</a:t>
            </a:r>
            <a:r>
              <a:rPr lang="zh-CN" altLang="en-US" sz="2800" dirty="0"/>
              <a:t> </a:t>
            </a:r>
            <a:r>
              <a:rPr lang="en-US" altLang="zh-CN" sz="2800" dirty="0"/>
              <a:t>mapping</a:t>
            </a:r>
            <a:r>
              <a:rPr lang="zh-CN" altLang="en-US" sz="2800" dirty="0"/>
              <a:t> </a:t>
            </a:r>
            <a:r>
              <a:rPr lang="en-US" altLang="zh-CN" sz="2800" dirty="0"/>
              <a:t>between</a:t>
            </a:r>
            <a:r>
              <a:rPr lang="zh-CN" altLang="en-US" sz="2800" dirty="0"/>
              <a:t> </a:t>
            </a:r>
            <a:r>
              <a:rPr lang="en-US" altLang="zh-CN" sz="2800" dirty="0"/>
              <a:t>omics</a:t>
            </a:r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easily</a:t>
            </a:r>
            <a:r>
              <a:rPr lang="zh-CN" altLang="en-US" sz="2800" dirty="0"/>
              <a:t> </a:t>
            </a:r>
            <a:r>
              <a:rPr lang="en-US" altLang="zh-CN" sz="2800" dirty="0"/>
              <a:t>interpreted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extract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inter-play</a:t>
            </a:r>
            <a:r>
              <a:rPr lang="zh-CN" altLang="en-US" sz="2800" dirty="0"/>
              <a:t> </a:t>
            </a:r>
            <a:r>
              <a:rPr lang="en-US" altLang="zh-CN" sz="2800" dirty="0"/>
              <a:t>between</a:t>
            </a:r>
            <a:r>
              <a:rPr lang="zh-CN" altLang="en-US" sz="2800" dirty="0"/>
              <a:t> </a:t>
            </a:r>
            <a:r>
              <a:rPr lang="en-US" altLang="zh-CN" sz="2800" dirty="0"/>
              <a:t>omics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2081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5308" y="344354"/>
            <a:ext cx="1129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Aims</a:t>
            </a:r>
            <a:r>
              <a:rPr kumimoji="1" lang="zh-CN" altLang="en-US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kumimoji="1" lang="zh-CN" altLang="en-US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thesis</a:t>
            </a:r>
            <a:r>
              <a:rPr kumimoji="1" lang="zh-CN" altLang="en-US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8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project</a:t>
            </a:r>
            <a:endParaRPr kumimoji="1" lang="zh-CN" altLang="en-US" sz="48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2B0EC4-7199-8E4B-986F-8227E3BC3AF8}"/>
              </a:ext>
            </a:extLst>
          </p:cNvPr>
          <p:cNvSpPr txBox="1">
            <a:spLocks/>
          </p:cNvSpPr>
          <p:nvPr/>
        </p:nvSpPr>
        <p:spPr>
          <a:xfrm>
            <a:off x="599409" y="195639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integrate</a:t>
            </a:r>
            <a:r>
              <a:rPr lang="zh-CN" altLang="en-US" dirty="0"/>
              <a:t> </a:t>
            </a:r>
            <a:r>
              <a:rPr lang="en-US" altLang="zh-CN" dirty="0"/>
              <a:t>single-cell</a:t>
            </a:r>
            <a:r>
              <a:rPr lang="zh-CN" altLang="en-US" dirty="0"/>
              <a:t> </a:t>
            </a:r>
            <a:r>
              <a:rPr lang="en-US" altLang="zh-CN" dirty="0"/>
              <a:t>multi-omics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endParaRPr lang="en-US" altLang="zh-CN" dirty="0"/>
          </a:p>
          <a:p>
            <a:r>
              <a:rPr lang="en-US" altLang="zh-CN" dirty="0"/>
              <a:t>Develop</a:t>
            </a:r>
            <a:r>
              <a:rPr lang="zh-CN" altLang="en-US" dirty="0"/>
              <a:t> </a:t>
            </a:r>
            <a:r>
              <a:rPr lang="en-US" altLang="zh-CN" dirty="0"/>
              <a:t>bioinformatics</a:t>
            </a:r>
            <a:r>
              <a:rPr lang="zh-CN" altLang="en-US" dirty="0"/>
              <a:t> </a:t>
            </a:r>
            <a:r>
              <a:rPr lang="en-US" altLang="zh-CN" dirty="0"/>
              <a:t>tool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extract</a:t>
            </a:r>
            <a:r>
              <a:rPr lang="zh-CN" altLang="en-US" dirty="0"/>
              <a:t> </a:t>
            </a:r>
            <a:r>
              <a:rPr lang="en-US" altLang="zh-CN" dirty="0"/>
              <a:t>biological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perform</a:t>
            </a:r>
            <a:r>
              <a:rPr lang="zh-CN" altLang="en-US" dirty="0"/>
              <a:t> </a:t>
            </a:r>
            <a:r>
              <a:rPr lang="en-US" altLang="zh-CN" dirty="0"/>
              <a:t>downstream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endParaRPr lang="en-US" altLang="zh-CN" dirty="0"/>
          </a:p>
          <a:p>
            <a:r>
              <a:rPr lang="en-US" altLang="zh-CN" dirty="0"/>
              <a:t>Dissect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interplay</a:t>
            </a:r>
            <a:r>
              <a:rPr lang="zh-CN" altLang="en-US" dirty="0"/>
              <a:t> </a:t>
            </a:r>
            <a:r>
              <a:rPr lang="en-US" altLang="zh-CN" dirty="0"/>
              <a:t>of epigenome and transcriptome during Alzheimer’s Disease Progression using single cell multi-omics data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182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159688"/>
            <a:ext cx="11388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Understanding cellular processes through the integration of multi-omics data</a:t>
            </a:r>
            <a:endParaRPr kumimoji="1" lang="zh-CN" altLang="en-US" sz="36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5EFC03-5B62-466F-9172-6ED4778E9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099" y="2466196"/>
            <a:ext cx="5596449" cy="315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13">
            <a:extLst>
              <a:ext uri="{FF2B5EF4-FFF2-40B4-BE49-F238E27FC236}">
                <a16:creationId xmlns:a16="http://schemas.microsoft.com/office/drawing/2014/main" id="{413B755E-81BB-476F-991F-6AADCF00F3B6}"/>
              </a:ext>
            </a:extLst>
          </p:cNvPr>
          <p:cNvSpPr txBox="1"/>
          <p:nvPr/>
        </p:nvSpPr>
        <p:spPr>
          <a:xfrm>
            <a:off x="8530467" y="5618303"/>
            <a:ext cx="29260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https://www.blopig.com/blog/2017/03/multiomics-data-analysis/</a:t>
            </a:r>
          </a:p>
        </p:txBody>
      </p:sp>
      <p:sp>
        <p:nvSpPr>
          <p:cNvPr id="10" name="文本框 5">
            <a:extLst>
              <a:ext uri="{FF2B5EF4-FFF2-40B4-BE49-F238E27FC236}">
                <a16:creationId xmlns:a16="http://schemas.microsoft.com/office/drawing/2014/main" id="{EB57447B-64F2-4FB6-8C1B-402EB27771F2}"/>
              </a:ext>
            </a:extLst>
          </p:cNvPr>
          <p:cNvSpPr txBox="1"/>
          <p:nvPr/>
        </p:nvSpPr>
        <p:spPr>
          <a:xfrm>
            <a:off x="1145950" y="2466196"/>
            <a:ext cx="4552828" cy="3621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The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ambiguity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of interactions makes it clear that measuring the system at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 single level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gives only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limited insight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into the structure and function of the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cellular processes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</a:p>
          <a:p>
            <a:pPr>
              <a:spcAft>
                <a:spcPts val="800"/>
              </a:spcAft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Aft>
                <a:spcPts val="80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An integration view is needed at single-cell level.</a:t>
            </a:r>
          </a:p>
        </p:txBody>
      </p:sp>
    </p:spTree>
    <p:extLst>
      <p:ext uri="{BB962C8B-B14F-4D97-AF65-F5344CB8AC3E}">
        <p14:creationId xmlns:p14="http://schemas.microsoft.com/office/powerpoint/2010/main" val="3564716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436687"/>
            <a:ext cx="11293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Architecture of the baseline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neural network</a:t>
            </a:r>
            <a:endParaRPr kumimoji="1" lang="zh-CN" altLang="en-US" sz="40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CEB2373-96BB-4C21-9ECA-03394E27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55" y="4584033"/>
            <a:ext cx="4144496" cy="177234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3E1C2B7-00AE-4D11-9F78-E3F46B7BDF91}"/>
              </a:ext>
            </a:extLst>
          </p:cNvPr>
          <p:cNvGrpSpPr/>
          <p:nvPr/>
        </p:nvGrpSpPr>
        <p:grpSpPr>
          <a:xfrm>
            <a:off x="1388256" y="2277767"/>
            <a:ext cx="3649505" cy="2268584"/>
            <a:chOff x="1548896" y="2277767"/>
            <a:chExt cx="3649505" cy="2268584"/>
          </a:xfrm>
        </p:grpSpPr>
        <p:grpSp>
          <p:nvGrpSpPr>
            <p:cNvPr id="77" name="组合 278">
              <a:extLst>
                <a:ext uri="{FF2B5EF4-FFF2-40B4-BE49-F238E27FC236}">
                  <a16:creationId xmlns:a16="http://schemas.microsoft.com/office/drawing/2014/main" id="{D3D5BD4C-95BB-45F8-AA12-47105913D2FA}"/>
                </a:ext>
              </a:extLst>
            </p:cNvPr>
            <p:cNvGrpSpPr/>
            <p:nvPr/>
          </p:nvGrpSpPr>
          <p:grpSpPr>
            <a:xfrm>
              <a:off x="1548896" y="2277767"/>
              <a:ext cx="3649505" cy="1946315"/>
              <a:chOff x="1657196" y="3280182"/>
              <a:chExt cx="3649505" cy="1946315"/>
            </a:xfrm>
          </p:grpSpPr>
          <p:sp>
            <p:nvSpPr>
              <p:cNvPr id="78" name="矩形 137">
                <a:extLst>
                  <a:ext uri="{FF2B5EF4-FFF2-40B4-BE49-F238E27FC236}">
                    <a16:creationId xmlns:a16="http://schemas.microsoft.com/office/drawing/2014/main" id="{4801BA9A-01FE-40F2-B921-0622FCAD94F8}"/>
                  </a:ext>
                </a:extLst>
              </p:cNvPr>
              <p:cNvSpPr/>
              <p:nvPr/>
            </p:nvSpPr>
            <p:spPr>
              <a:xfrm>
                <a:off x="1886599" y="3657539"/>
                <a:ext cx="120650" cy="120650"/>
              </a:xfrm>
              <a:prstGeom prst="rect">
                <a:avLst/>
              </a:prstGeom>
              <a:solidFill>
                <a:schemeClr val="accent6">
                  <a:lumMod val="75000"/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文本框 138">
                <a:extLst>
                  <a:ext uri="{FF2B5EF4-FFF2-40B4-BE49-F238E27FC236}">
                    <a16:creationId xmlns:a16="http://schemas.microsoft.com/office/drawing/2014/main" id="{B2092136-53A3-41D3-8B0B-8209A69742BD}"/>
                  </a:ext>
                </a:extLst>
              </p:cNvPr>
              <p:cNvSpPr txBox="1"/>
              <p:nvPr/>
            </p:nvSpPr>
            <p:spPr>
              <a:xfrm>
                <a:off x="2073879" y="3280182"/>
                <a:ext cx="9786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err="1"/>
                  <a:t>scOmics</a:t>
                </a:r>
                <a:r>
                  <a:rPr lang="en-US" altLang="zh-CN" sz="1400" dirty="0"/>
                  <a:t> X</a:t>
                </a:r>
                <a:endParaRPr lang="en-US" sz="1400" dirty="0"/>
              </a:p>
            </p:txBody>
          </p:sp>
          <p:sp>
            <p:nvSpPr>
              <p:cNvPr id="80" name="矩形 139">
                <a:extLst>
                  <a:ext uri="{FF2B5EF4-FFF2-40B4-BE49-F238E27FC236}">
                    <a16:creationId xmlns:a16="http://schemas.microsoft.com/office/drawing/2014/main" id="{EDC8926A-A85C-48D1-9C02-2555369FE9C5}"/>
                  </a:ext>
                </a:extLst>
              </p:cNvPr>
              <p:cNvSpPr/>
              <p:nvPr/>
            </p:nvSpPr>
            <p:spPr>
              <a:xfrm>
                <a:off x="2139131" y="3717864"/>
                <a:ext cx="120650" cy="120650"/>
              </a:xfrm>
              <a:prstGeom prst="rect">
                <a:avLst/>
              </a:prstGeom>
              <a:solidFill>
                <a:schemeClr val="accent6">
                  <a:lumMod val="75000"/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矩形 140">
                <a:extLst>
                  <a:ext uri="{FF2B5EF4-FFF2-40B4-BE49-F238E27FC236}">
                    <a16:creationId xmlns:a16="http://schemas.microsoft.com/office/drawing/2014/main" id="{E075CFF7-6B78-4031-9AA7-FD17F03B504B}"/>
                  </a:ext>
                </a:extLst>
              </p:cNvPr>
              <p:cNvSpPr/>
              <p:nvPr/>
            </p:nvSpPr>
            <p:spPr>
              <a:xfrm>
                <a:off x="1937638" y="3819335"/>
                <a:ext cx="120650" cy="120650"/>
              </a:xfrm>
              <a:prstGeom prst="rect">
                <a:avLst/>
              </a:prstGeom>
              <a:solidFill>
                <a:schemeClr val="accent6">
                  <a:lumMod val="75000"/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矩形 141">
                <a:extLst>
                  <a:ext uri="{FF2B5EF4-FFF2-40B4-BE49-F238E27FC236}">
                    <a16:creationId xmlns:a16="http://schemas.microsoft.com/office/drawing/2014/main" id="{AB1D852F-B89B-448F-9426-A5DE7C6F4171}"/>
                  </a:ext>
                </a:extLst>
              </p:cNvPr>
              <p:cNvSpPr/>
              <p:nvPr/>
            </p:nvSpPr>
            <p:spPr>
              <a:xfrm>
                <a:off x="2054852" y="3959390"/>
                <a:ext cx="120650" cy="120650"/>
              </a:xfrm>
              <a:prstGeom prst="rect">
                <a:avLst/>
              </a:prstGeom>
              <a:solidFill>
                <a:schemeClr val="accent6">
                  <a:lumMod val="75000"/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矩形 142">
                <a:extLst>
                  <a:ext uri="{FF2B5EF4-FFF2-40B4-BE49-F238E27FC236}">
                    <a16:creationId xmlns:a16="http://schemas.microsoft.com/office/drawing/2014/main" id="{DEFBAE0A-C4B6-4D43-BD40-97C3D0732774}"/>
                  </a:ext>
                </a:extLst>
              </p:cNvPr>
              <p:cNvSpPr/>
              <p:nvPr/>
            </p:nvSpPr>
            <p:spPr>
              <a:xfrm>
                <a:off x="2229542" y="3893770"/>
                <a:ext cx="120650" cy="120650"/>
              </a:xfrm>
              <a:prstGeom prst="rect">
                <a:avLst/>
              </a:prstGeom>
              <a:solidFill>
                <a:schemeClr val="accent6">
                  <a:lumMod val="75000"/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矩形 143">
                <a:extLst>
                  <a:ext uri="{FF2B5EF4-FFF2-40B4-BE49-F238E27FC236}">
                    <a16:creationId xmlns:a16="http://schemas.microsoft.com/office/drawing/2014/main" id="{E92B60B1-8D24-4FC0-95C1-B1B9D2C80C7E}"/>
                  </a:ext>
                </a:extLst>
              </p:cNvPr>
              <p:cNvSpPr/>
              <p:nvPr/>
            </p:nvSpPr>
            <p:spPr>
              <a:xfrm>
                <a:off x="1782993" y="3981132"/>
                <a:ext cx="120650" cy="120650"/>
              </a:xfrm>
              <a:prstGeom prst="rect">
                <a:avLst/>
              </a:prstGeom>
              <a:solidFill>
                <a:schemeClr val="accent6">
                  <a:lumMod val="75000"/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等腰三角形 144">
                <a:extLst>
                  <a:ext uri="{FF2B5EF4-FFF2-40B4-BE49-F238E27FC236}">
                    <a16:creationId xmlns:a16="http://schemas.microsoft.com/office/drawing/2014/main" id="{DFDB073D-8A6D-482F-A947-2B1FAEC3E585}"/>
                  </a:ext>
                </a:extLst>
              </p:cNvPr>
              <p:cNvSpPr/>
              <p:nvPr/>
            </p:nvSpPr>
            <p:spPr>
              <a:xfrm>
                <a:off x="2186668" y="4792987"/>
                <a:ext cx="120650" cy="120650"/>
              </a:xfrm>
              <a:prstGeom prst="triangle">
                <a:avLst/>
              </a:prstGeom>
              <a:solidFill>
                <a:schemeClr val="accent6">
                  <a:lumMod val="75000"/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等腰三角形 145">
                <a:extLst>
                  <a:ext uri="{FF2B5EF4-FFF2-40B4-BE49-F238E27FC236}">
                    <a16:creationId xmlns:a16="http://schemas.microsoft.com/office/drawing/2014/main" id="{613E9335-491B-468A-A8D3-D070034C4407}"/>
                  </a:ext>
                </a:extLst>
              </p:cNvPr>
              <p:cNvSpPr/>
              <p:nvPr/>
            </p:nvSpPr>
            <p:spPr>
              <a:xfrm>
                <a:off x="2139131" y="4623100"/>
                <a:ext cx="120650" cy="120650"/>
              </a:xfrm>
              <a:prstGeom prst="triangle">
                <a:avLst/>
              </a:prstGeom>
              <a:solidFill>
                <a:schemeClr val="accent6">
                  <a:lumMod val="75000"/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等腰三角形 146">
                <a:extLst>
                  <a:ext uri="{FF2B5EF4-FFF2-40B4-BE49-F238E27FC236}">
                    <a16:creationId xmlns:a16="http://schemas.microsoft.com/office/drawing/2014/main" id="{8EB729C7-B52F-465C-8382-51ABFE4EACE3}"/>
                  </a:ext>
                </a:extLst>
              </p:cNvPr>
              <p:cNvSpPr/>
              <p:nvPr/>
            </p:nvSpPr>
            <p:spPr>
              <a:xfrm>
                <a:off x="2402050" y="4769696"/>
                <a:ext cx="120650" cy="120650"/>
              </a:xfrm>
              <a:prstGeom prst="triangle">
                <a:avLst/>
              </a:prstGeom>
              <a:solidFill>
                <a:schemeClr val="accent6">
                  <a:lumMod val="75000"/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等腰三角形 147">
                <a:extLst>
                  <a:ext uri="{FF2B5EF4-FFF2-40B4-BE49-F238E27FC236}">
                    <a16:creationId xmlns:a16="http://schemas.microsoft.com/office/drawing/2014/main" id="{A51766B2-9BA3-49DB-8BDD-D3CD31115202}"/>
                  </a:ext>
                </a:extLst>
              </p:cNvPr>
              <p:cNvSpPr/>
              <p:nvPr/>
            </p:nvSpPr>
            <p:spPr>
              <a:xfrm>
                <a:off x="1953229" y="4738010"/>
                <a:ext cx="120650" cy="120650"/>
              </a:xfrm>
              <a:prstGeom prst="triangle">
                <a:avLst/>
              </a:prstGeom>
              <a:solidFill>
                <a:schemeClr val="accent6">
                  <a:lumMod val="75000"/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等腰三角形 148">
                <a:extLst>
                  <a:ext uri="{FF2B5EF4-FFF2-40B4-BE49-F238E27FC236}">
                    <a16:creationId xmlns:a16="http://schemas.microsoft.com/office/drawing/2014/main" id="{C3D8BDAA-3347-42F7-9474-0BCB1122F1D5}"/>
                  </a:ext>
                </a:extLst>
              </p:cNvPr>
              <p:cNvSpPr/>
              <p:nvPr/>
            </p:nvSpPr>
            <p:spPr>
              <a:xfrm>
                <a:off x="1983461" y="4922738"/>
                <a:ext cx="120650" cy="120650"/>
              </a:xfrm>
              <a:prstGeom prst="triangle">
                <a:avLst/>
              </a:prstGeom>
              <a:solidFill>
                <a:schemeClr val="accent6">
                  <a:lumMod val="75000"/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等腰三角形 149">
                <a:extLst>
                  <a:ext uri="{FF2B5EF4-FFF2-40B4-BE49-F238E27FC236}">
                    <a16:creationId xmlns:a16="http://schemas.microsoft.com/office/drawing/2014/main" id="{001AAA95-35DE-41A8-8599-93455FFD2DE2}"/>
                  </a:ext>
                </a:extLst>
              </p:cNvPr>
              <p:cNvSpPr/>
              <p:nvPr/>
            </p:nvSpPr>
            <p:spPr>
              <a:xfrm>
                <a:off x="2302917" y="4994638"/>
                <a:ext cx="120650" cy="120650"/>
              </a:xfrm>
              <a:prstGeom prst="triangle">
                <a:avLst/>
              </a:prstGeom>
              <a:solidFill>
                <a:schemeClr val="accent6">
                  <a:lumMod val="75000"/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椭圆 150">
                <a:extLst>
                  <a:ext uri="{FF2B5EF4-FFF2-40B4-BE49-F238E27FC236}">
                    <a16:creationId xmlns:a16="http://schemas.microsoft.com/office/drawing/2014/main" id="{B1AC9860-5EB9-46A1-A09C-C038DAE41DBB}"/>
                  </a:ext>
                </a:extLst>
              </p:cNvPr>
              <p:cNvSpPr/>
              <p:nvPr/>
            </p:nvSpPr>
            <p:spPr>
              <a:xfrm>
                <a:off x="2937502" y="4041457"/>
                <a:ext cx="120650" cy="120650"/>
              </a:xfrm>
              <a:prstGeom prst="ellipse">
                <a:avLst/>
              </a:prstGeom>
              <a:solidFill>
                <a:schemeClr val="accent6">
                  <a:lumMod val="75000"/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椭圆 151">
                <a:extLst>
                  <a:ext uri="{FF2B5EF4-FFF2-40B4-BE49-F238E27FC236}">
                    <a16:creationId xmlns:a16="http://schemas.microsoft.com/office/drawing/2014/main" id="{88E9A821-C8A4-4D26-95C0-4D9E69ACFCC7}"/>
                  </a:ext>
                </a:extLst>
              </p:cNvPr>
              <p:cNvSpPr/>
              <p:nvPr/>
            </p:nvSpPr>
            <p:spPr>
              <a:xfrm>
                <a:off x="2936887" y="4297161"/>
                <a:ext cx="120650" cy="120650"/>
              </a:xfrm>
              <a:prstGeom prst="ellipse">
                <a:avLst/>
              </a:prstGeom>
              <a:solidFill>
                <a:schemeClr val="accent6">
                  <a:lumMod val="75000"/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椭圆 152">
                <a:extLst>
                  <a:ext uri="{FF2B5EF4-FFF2-40B4-BE49-F238E27FC236}">
                    <a16:creationId xmlns:a16="http://schemas.microsoft.com/office/drawing/2014/main" id="{BCDFF045-04C7-49EA-A8D9-8378F6B2E29C}"/>
                  </a:ext>
                </a:extLst>
              </p:cNvPr>
              <p:cNvSpPr/>
              <p:nvPr/>
            </p:nvSpPr>
            <p:spPr>
              <a:xfrm>
                <a:off x="2735627" y="4182519"/>
                <a:ext cx="120650" cy="120650"/>
              </a:xfrm>
              <a:prstGeom prst="ellipse">
                <a:avLst/>
              </a:prstGeom>
              <a:solidFill>
                <a:schemeClr val="accent6">
                  <a:lumMod val="75000"/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椭圆 153">
                <a:extLst>
                  <a:ext uri="{FF2B5EF4-FFF2-40B4-BE49-F238E27FC236}">
                    <a16:creationId xmlns:a16="http://schemas.microsoft.com/office/drawing/2014/main" id="{6021CBC6-F99B-43B5-A959-5F5B839AF1FD}"/>
                  </a:ext>
                </a:extLst>
              </p:cNvPr>
              <p:cNvSpPr/>
              <p:nvPr/>
            </p:nvSpPr>
            <p:spPr>
              <a:xfrm>
                <a:off x="2759611" y="4389994"/>
                <a:ext cx="120650" cy="120650"/>
              </a:xfrm>
              <a:prstGeom prst="ellipse">
                <a:avLst/>
              </a:prstGeom>
              <a:solidFill>
                <a:schemeClr val="accent6">
                  <a:lumMod val="75000"/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椭圆 154">
                <a:extLst>
                  <a:ext uri="{FF2B5EF4-FFF2-40B4-BE49-F238E27FC236}">
                    <a16:creationId xmlns:a16="http://schemas.microsoft.com/office/drawing/2014/main" id="{1D24F962-D7F2-487C-B196-7533963BF34A}"/>
                  </a:ext>
                </a:extLst>
              </p:cNvPr>
              <p:cNvSpPr/>
              <p:nvPr/>
            </p:nvSpPr>
            <p:spPr>
              <a:xfrm>
                <a:off x="3084676" y="4200479"/>
                <a:ext cx="120650" cy="120650"/>
              </a:xfrm>
              <a:prstGeom prst="ellipse">
                <a:avLst/>
              </a:prstGeom>
              <a:solidFill>
                <a:schemeClr val="accent6">
                  <a:lumMod val="75000"/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椭圆 155">
                <a:extLst>
                  <a:ext uri="{FF2B5EF4-FFF2-40B4-BE49-F238E27FC236}">
                    <a16:creationId xmlns:a16="http://schemas.microsoft.com/office/drawing/2014/main" id="{73156BCA-4392-4C36-A07D-F121803731EC}"/>
                  </a:ext>
                </a:extLst>
              </p:cNvPr>
              <p:cNvSpPr/>
              <p:nvPr/>
            </p:nvSpPr>
            <p:spPr>
              <a:xfrm>
                <a:off x="3159736" y="4409083"/>
                <a:ext cx="120650" cy="120650"/>
              </a:xfrm>
              <a:prstGeom prst="ellipse">
                <a:avLst/>
              </a:prstGeom>
              <a:solidFill>
                <a:schemeClr val="accent6">
                  <a:lumMod val="75000"/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文本框 165">
                <a:extLst>
                  <a:ext uri="{FF2B5EF4-FFF2-40B4-BE49-F238E27FC236}">
                    <a16:creationId xmlns:a16="http://schemas.microsoft.com/office/drawing/2014/main" id="{89726078-FE80-41FA-912D-615AB89BE8F5}"/>
                  </a:ext>
                </a:extLst>
              </p:cNvPr>
              <p:cNvSpPr txBox="1"/>
              <p:nvPr/>
            </p:nvSpPr>
            <p:spPr>
              <a:xfrm>
                <a:off x="3968411" y="3280182"/>
                <a:ext cx="9240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err="1"/>
                  <a:t>scOmics</a:t>
                </a:r>
                <a:r>
                  <a:rPr lang="en-US" altLang="zh-CN" sz="1400" dirty="0"/>
                  <a:t> Y</a:t>
                </a:r>
                <a:endParaRPr lang="en-US" sz="1400" dirty="0"/>
              </a:p>
            </p:txBody>
          </p:sp>
          <p:sp>
            <p:nvSpPr>
              <p:cNvPr id="118" name="流程图: 准备 166">
                <a:extLst>
                  <a:ext uri="{FF2B5EF4-FFF2-40B4-BE49-F238E27FC236}">
                    <a16:creationId xmlns:a16="http://schemas.microsoft.com/office/drawing/2014/main" id="{4E42A551-91B3-4B22-AAF3-141B4176DA0D}"/>
                  </a:ext>
                </a:extLst>
              </p:cNvPr>
              <p:cNvSpPr/>
              <p:nvPr/>
            </p:nvSpPr>
            <p:spPr>
              <a:xfrm>
                <a:off x="3913841" y="4377212"/>
                <a:ext cx="120650" cy="120650"/>
              </a:xfrm>
              <a:prstGeom prst="flowChartPreparation">
                <a:avLst/>
              </a:prstGeom>
              <a:solidFill>
                <a:schemeClr val="accent2"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流程图: 准备 167">
                <a:extLst>
                  <a:ext uri="{FF2B5EF4-FFF2-40B4-BE49-F238E27FC236}">
                    <a16:creationId xmlns:a16="http://schemas.microsoft.com/office/drawing/2014/main" id="{18222506-4A81-4083-9D86-7602E0D4F634}"/>
                  </a:ext>
                </a:extLst>
              </p:cNvPr>
              <p:cNvSpPr/>
              <p:nvPr/>
            </p:nvSpPr>
            <p:spPr>
              <a:xfrm>
                <a:off x="4066241" y="4529612"/>
                <a:ext cx="120650" cy="120650"/>
              </a:xfrm>
              <a:prstGeom prst="flowChartPreparation">
                <a:avLst/>
              </a:prstGeom>
              <a:solidFill>
                <a:schemeClr val="accent2"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流程图: 准备 168">
                <a:extLst>
                  <a:ext uri="{FF2B5EF4-FFF2-40B4-BE49-F238E27FC236}">
                    <a16:creationId xmlns:a16="http://schemas.microsoft.com/office/drawing/2014/main" id="{98F5D741-D51D-4A5B-AFFA-FD9EDA59846C}"/>
                  </a:ext>
                </a:extLst>
              </p:cNvPr>
              <p:cNvSpPr/>
              <p:nvPr/>
            </p:nvSpPr>
            <p:spPr>
              <a:xfrm>
                <a:off x="4238575" y="4408962"/>
                <a:ext cx="120650" cy="120650"/>
              </a:xfrm>
              <a:prstGeom prst="flowChartPreparation">
                <a:avLst/>
              </a:prstGeom>
              <a:solidFill>
                <a:schemeClr val="accent2"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流程图: 准备 169">
                <a:extLst>
                  <a:ext uri="{FF2B5EF4-FFF2-40B4-BE49-F238E27FC236}">
                    <a16:creationId xmlns:a16="http://schemas.microsoft.com/office/drawing/2014/main" id="{21B1B09C-992E-4FDD-9651-5695B35FF167}"/>
                  </a:ext>
                </a:extLst>
              </p:cNvPr>
              <p:cNvSpPr/>
              <p:nvPr/>
            </p:nvSpPr>
            <p:spPr>
              <a:xfrm>
                <a:off x="4000861" y="4139741"/>
                <a:ext cx="120650" cy="120650"/>
              </a:xfrm>
              <a:prstGeom prst="flowChartPreparation">
                <a:avLst/>
              </a:prstGeom>
              <a:solidFill>
                <a:schemeClr val="accent2"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流程图: 合并 170">
                <a:extLst>
                  <a:ext uri="{FF2B5EF4-FFF2-40B4-BE49-F238E27FC236}">
                    <a16:creationId xmlns:a16="http://schemas.microsoft.com/office/drawing/2014/main" id="{79DF02C9-15C1-43B2-ACAC-A2B3D0B1E934}"/>
                  </a:ext>
                </a:extLst>
              </p:cNvPr>
              <p:cNvSpPr/>
              <p:nvPr/>
            </p:nvSpPr>
            <p:spPr>
              <a:xfrm>
                <a:off x="4910255" y="4881976"/>
                <a:ext cx="120650" cy="120650"/>
              </a:xfrm>
              <a:prstGeom prst="flowChartMerge">
                <a:avLst/>
              </a:prstGeom>
              <a:solidFill>
                <a:schemeClr val="accent2"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流程图: 准备 171">
                <a:extLst>
                  <a:ext uri="{FF2B5EF4-FFF2-40B4-BE49-F238E27FC236}">
                    <a16:creationId xmlns:a16="http://schemas.microsoft.com/office/drawing/2014/main" id="{289AAAAE-8F4E-4DAD-8966-32AF45CF03D4}"/>
                  </a:ext>
                </a:extLst>
              </p:cNvPr>
              <p:cNvSpPr/>
              <p:nvPr/>
            </p:nvSpPr>
            <p:spPr>
              <a:xfrm>
                <a:off x="4122029" y="4255937"/>
                <a:ext cx="120650" cy="120650"/>
              </a:xfrm>
              <a:prstGeom prst="flowChartPreparation">
                <a:avLst/>
              </a:prstGeom>
              <a:solidFill>
                <a:schemeClr val="accent2"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流程图: 合并 172">
                <a:extLst>
                  <a:ext uri="{FF2B5EF4-FFF2-40B4-BE49-F238E27FC236}">
                    <a16:creationId xmlns:a16="http://schemas.microsoft.com/office/drawing/2014/main" id="{0A7AD597-275C-4C4A-8E5D-E068984FAD3D}"/>
                  </a:ext>
                </a:extLst>
              </p:cNvPr>
              <p:cNvSpPr/>
              <p:nvPr/>
            </p:nvSpPr>
            <p:spPr>
              <a:xfrm>
                <a:off x="4793956" y="5008177"/>
                <a:ext cx="120650" cy="120650"/>
              </a:xfrm>
              <a:prstGeom prst="flowChartMerge">
                <a:avLst/>
              </a:prstGeom>
              <a:solidFill>
                <a:schemeClr val="accent2"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流程图: 合并 173">
                <a:extLst>
                  <a:ext uri="{FF2B5EF4-FFF2-40B4-BE49-F238E27FC236}">
                    <a16:creationId xmlns:a16="http://schemas.microsoft.com/office/drawing/2014/main" id="{7BB3E0D1-7543-4284-9669-BE2237CF4110}"/>
                  </a:ext>
                </a:extLst>
              </p:cNvPr>
              <p:cNvSpPr/>
              <p:nvPr/>
            </p:nvSpPr>
            <p:spPr>
              <a:xfrm>
                <a:off x="5077359" y="4967358"/>
                <a:ext cx="120650" cy="120650"/>
              </a:xfrm>
              <a:prstGeom prst="flowChartMerge">
                <a:avLst/>
              </a:prstGeom>
              <a:solidFill>
                <a:schemeClr val="accent2"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菱形 174">
                <a:extLst>
                  <a:ext uri="{FF2B5EF4-FFF2-40B4-BE49-F238E27FC236}">
                    <a16:creationId xmlns:a16="http://schemas.microsoft.com/office/drawing/2014/main" id="{68AA0ADF-BCB3-4937-A615-128D3057816B}"/>
                  </a:ext>
                </a:extLst>
              </p:cNvPr>
              <p:cNvSpPr/>
              <p:nvPr/>
            </p:nvSpPr>
            <p:spPr>
              <a:xfrm>
                <a:off x="4727173" y="3607045"/>
                <a:ext cx="120650" cy="120650"/>
              </a:xfrm>
              <a:prstGeom prst="diamond">
                <a:avLst/>
              </a:prstGeom>
              <a:solidFill>
                <a:schemeClr val="accent2"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菱形 175">
                <a:extLst>
                  <a:ext uri="{FF2B5EF4-FFF2-40B4-BE49-F238E27FC236}">
                    <a16:creationId xmlns:a16="http://schemas.microsoft.com/office/drawing/2014/main" id="{D2BACC5E-4FD1-444B-8E88-4A24405B2DB3}"/>
                  </a:ext>
                </a:extLst>
              </p:cNvPr>
              <p:cNvSpPr/>
              <p:nvPr/>
            </p:nvSpPr>
            <p:spPr>
              <a:xfrm>
                <a:off x="4549480" y="3697833"/>
                <a:ext cx="120650" cy="120650"/>
              </a:xfrm>
              <a:prstGeom prst="diamond">
                <a:avLst/>
              </a:prstGeom>
              <a:solidFill>
                <a:schemeClr val="accent2"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菱形 176">
                <a:extLst>
                  <a:ext uri="{FF2B5EF4-FFF2-40B4-BE49-F238E27FC236}">
                    <a16:creationId xmlns:a16="http://schemas.microsoft.com/office/drawing/2014/main" id="{A36A03DF-35F1-49E3-BBCA-E77302C2E10F}"/>
                  </a:ext>
                </a:extLst>
              </p:cNvPr>
              <p:cNvSpPr/>
              <p:nvPr/>
            </p:nvSpPr>
            <p:spPr>
              <a:xfrm>
                <a:off x="4730207" y="3755718"/>
                <a:ext cx="120650" cy="120650"/>
              </a:xfrm>
              <a:prstGeom prst="diamond">
                <a:avLst/>
              </a:prstGeom>
              <a:solidFill>
                <a:schemeClr val="accent2"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菱形 177">
                <a:extLst>
                  <a:ext uri="{FF2B5EF4-FFF2-40B4-BE49-F238E27FC236}">
                    <a16:creationId xmlns:a16="http://schemas.microsoft.com/office/drawing/2014/main" id="{DCA31288-0160-4FB9-BD43-4F7FA7379896}"/>
                  </a:ext>
                </a:extLst>
              </p:cNvPr>
              <p:cNvSpPr/>
              <p:nvPr/>
            </p:nvSpPr>
            <p:spPr>
              <a:xfrm>
                <a:off x="4900535" y="3681320"/>
                <a:ext cx="120650" cy="120650"/>
              </a:xfrm>
              <a:prstGeom prst="diamond">
                <a:avLst/>
              </a:prstGeom>
              <a:solidFill>
                <a:schemeClr val="accent2"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矩形 266">
                <a:extLst>
                  <a:ext uri="{FF2B5EF4-FFF2-40B4-BE49-F238E27FC236}">
                    <a16:creationId xmlns:a16="http://schemas.microsoft.com/office/drawing/2014/main" id="{9CF3A2B9-C390-40F2-A5A7-EB69769F9FD4}"/>
                  </a:ext>
                </a:extLst>
              </p:cNvPr>
              <p:cNvSpPr/>
              <p:nvPr/>
            </p:nvSpPr>
            <p:spPr>
              <a:xfrm>
                <a:off x="1657196" y="3588372"/>
                <a:ext cx="1738968" cy="163812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矩形 268">
                <a:extLst>
                  <a:ext uri="{FF2B5EF4-FFF2-40B4-BE49-F238E27FC236}">
                    <a16:creationId xmlns:a16="http://schemas.microsoft.com/office/drawing/2014/main" id="{24F257F9-0860-4041-9E56-282136256E28}"/>
                  </a:ext>
                </a:extLst>
              </p:cNvPr>
              <p:cNvSpPr/>
              <p:nvPr/>
            </p:nvSpPr>
            <p:spPr>
              <a:xfrm>
                <a:off x="3567733" y="3588372"/>
                <a:ext cx="1738968" cy="163812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4" name="直接箭头连接符 273">
              <a:extLst>
                <a:ext uri="{FF2B5EF4-FFF2-40B4-BE49-F238E27FC236}">
                  <a16:creationId xmlns:a16="http://schemas.microsoft.com/office/drawing/2014/main" id="{B989AA40-B138-4EFA-8EC9-F9D716E73741}"/>
                </a:ext>
              </a:extLst>
            </p:cNvPr>
            <p:cNvCxnSpPr>
              <a:cxnSpLocks/>
            </p:cNvCxnSpPr>
            <p:nvPr/>
          </p:nvCxnSpPr>
          <p:spPr>
            <a:xfrm>
              <a:off x="2252013" y="4439634"/>
              <a:ext cx="383996" cy="0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文本框 275">
              <a:extLst>
                <a:ext uri="{FF2B5EF4-FFF2-40B4-BE49-F238E27FC236}">
                  <a16:creationId xmlns:a16="http://schemas.microsoft.com/office/drawing/2014/main" id="{9808083B-686E-4A2F-B7FA-D4C04A337BC6}"/>
                </a:ext>
              </a:extLst>
            </p:cNvPr>
            <p:cNvSpPr txBox="1"/>
            <p:nvPr/>
          </p:nvSpPr>
          <p:spPr>
            <a:xfrm>
              <a:off x="2609211" y="4300130"/>
              <a:ext cx="8812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Negative pair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523B1B-FDF1-4631-95D6-DA0B81125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1727" y="3095348"/>
              <a:ext cx="957155" cy="115834"/>
            </a:xfrm>
            <a:prstGeom prst="rect">
              <a:avLst/>
            </a:prstGeom>
          </p:spPr>
        </p:pic>
        <p:cxnSp>
          <p:nvCxnSpPr>
            <p:cNvPr id="136" name="直接箭头连接符 191">
              <a:extLst>
                <a:ext uri="{FF2B5EF4-FFF2-40B4-BE49-F238E27FC236}">
                  <a16:creationId xmlns:a16="http://schemas.microsoft.com/office/drawing/2014/main" id="{1F964CA4-7117-4C1A-8A49-CDA746DD1397}"/>
                </a:ext>
              </a:extLst>
            </p:cNvPr>
            <p:cNvCxnSpPr>
              <a:cxnSpLocks/>
            </p:cNvCxnSpPr>
            <p:nvPr/>
          </p:nvCxnSpPr>
          <p:spPr>
            <a:xfrm>
              <a:off x="3469430" y="4422149"/>
              <a:ext cx="383996" cy="0"/>
            </a:xfrm>
            <a:prstGeom prst="straightConnector1">
              <a:avLst/>
            </a:prstGeom>
            <a:ln w="12700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7" name="文本框 193">
              <a:extLst>
                <a:ext uri="{FF2B5EF4-FFF2-40B4-BE49-F238E27FC236}">
                  <a16:creationId xmlns:a16="http://schemas.microsoft.com/office/drawing/2014/main" id="{D201ED3B-FA30-4805-A811-70A47A4DE8DA}"/>
                </a:ext>
              </a:extLst>
            </p:cNvPr>
            <p:cNvSpPr txBox="1"/>
            <p:nvPr/>
          </p:nvSpPr>
          <p:spPr>
            <a:xfrm>
              <a:off x="3800651" y="4298421"/>
              <a:ext cx="8812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Anchor pair 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15E033B0-3E93-4554-A171-2B4648694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3436" y="3284534"/>
              <a:ext cx="547352" cy="391790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228F74EF-8836-4B8C-9E3D-2B20B4179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6388" y="2852835"/>
              <a:ext cx="579170" cy="414564"/>
            </a:xfrm>
            <a:prstGeom prst="rect">
              <a:avLst/>
            </a:prstGeom>
          </p:spPr>
        </p:pic>
      </p:grpSp>
      <p:sp>
        <p:nvSpPr>
          <p:cNvPr id="142" name="文本框 3">
            <a:extLst>
              <a:ext uri="{FF2B5EF4-FFF2-40B4-BE49-F238E27FC236}">
                <a16:creationId xmlns:a16="http://schemas.microsoft.com/office/drawing/2014/main" id="{7E4083A1-935A-4E7D-80BE-5D173A5FEA0F}"/>
              </a:ext>
            </a:extLst>
          </p:cNvPr>
          <p:cNvSpPr txBox="1"/>
          <p:nvPr/>
        </p:nvSpPr>
        <p:spPr>
          <a:xfrm>
            <a:off x="816138" y="1872181"/>
            <a:ext cx="160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u="sng" dirty="0"/>
              <a:t>Scenario </a:t>
            </a:r>
            <a:endParaRPr lang="en-US" sz="2000" b="1" u="sng" dirty="0"/>
          </a:p>
        </p:txBody>
      </p:sp>
      <p:sp>
        <p:nvSpPr>
          <p:cNvPr id="138" name="文本框 3">
            <a:extLst>
              <a:ext uri="{FF2B5EF4-FFF2-40B4-BE49-F238E27FC236}">
                <a16:creationId xmlns:a16="http://schemas.microsoft.com/office/drawing/2014/main" id="{47F8F764-44DC-4D86-AEEE-3988388673B0}"/>
              </a:ext>
            </a:extLst>
          </p:cNvPr>
          <p:cNvSpPr txBox="1"/>
          <p:nvPr/>
        </p:nvSpPr>
        <p:spPr>
          <a:xfrm>
            <a:off x="5424138" y="1878111"/>
            <a:ext cx="6311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u="sng" dirty="0"/>
              <a:t>Neural</a:t>
            </a:r>
            <a:r>
              <a:rPr lang="zh-CN" altLang="en-US" sz="2000" b="1" u="sng" dirty="0"/>
              <a:t> </a:t>
            </a:r>
            <a:r>
              <a:rPr lang="en-US" altLang="zh-CN" sz="2000" b="1" u="sng" dirty="0"/>
              <a:t>network</a:t>
            </a:r>
            <a:r>
              <a:rPr lang="zh-CN" altLang="en-US" sz="2000" b="1" u="sng" dirty="0"/>
              <a:t> </a:t>
            </a:r>
            <a:r>
              <a:rPr lang="en-US" altLang="zh-CN" sz="2000" b="1" u="sng" dirty="0"/>
              <a:t>architecture</a:t>
            </a:r>
            <a:endParaRPr lang="en-US" sz="2000" b="1" u="sng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B077F099-04EE-449A-908F-19703B118873}"/>
              </a:ext>
            </a:extLst>
          </p:cNvPr>
          <p:cNvSpPr/>
          <p:nvPr/>
        </p:nvSpPr>
        <p:spPr>
          <a:xfrm>
            <a:off x="3705226" y="3113745"/>
            <a:ext cx="173807" cy="1738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5897DD8D-80DB-44E3-830F-6220C0612CF5}"/>
              </a:ext>
            </a:extLst>
          </p:cNvPr>
          <p:cNvSpPr/>
          <p:nvPr/>
        </p:nvSpPr>
        <p:spPr>
          <a:xfrm>
            <a:off x="2642643" y="3014213"/>
            <a:ext cx="173807" cy="1738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5A19F-B336-3E49-B5F9-D9029655DD63}"/>
              </a:ext>
            </a:extLst>
          </p:cNvPr>
          <p:cNvGrpSpPr/>
          <p:nvPr/>
        </p:nvGrpSpPr>
        <p:grpSpPr>
          <a:xfrm>
            <a:off x="5593097" y="2532651"/>
            <a:ext cx="6247967" cy="3531539"/>
            <a:chOff x="5941402" y="2824828"/>
            <a:chExt cx="5148769" cy="2910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218">
                  <a:extLst>
                    <a:ext uri="{FF2B5EF4-FFF2-40B4-BE49-F238E27FC236}">
                      <a16:creationId xmlns:a16="http://schemas.microsoft.com/office/drawing/2014/main" id="{DC0D5856-30F1-4252-93E3-2D44CAC87816}"/>
                    </a:ext>
                  </a:extLst>
                </p:cNvPr>
                <p:cNvSpPr txBox="1"/>
                <p:nvPr/>
              </p:nvSpPr>
              <p:spPr>
                <a:xfrm>
                  <a:off x="6006037" y="2824828"/>
                  <a:ext cx="6511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zh-CN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 </a:t>
                  </a:r>
                  <a14:m>
                    <m:oMath xmlns:m="http://schemas.openxmlformats.org/officeDocument/2006/math">
                      <m:r>
                        <a:rPr lang="en-US" sz="1400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a14:m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2" name="文本框 218">
                  <a:extLst>
                    <a:ext uri="{FF2B5EF4-FFF2-40B4-BE49-F238E27FC236}">
                      <a16:creationId xmlns:a16="http://schemas.microsoft.com/office/drawing/2014/main" id="{DC0D5856-30F1-4252-93E3-2D44CAC878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6037" y="2824828"/>
                  <a:ext cx="65118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175" t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直接箭头连接符 214">
              <a:extLst>
                <a:ext uri="{FF2B5EF4-FFF2-40B4-BE49-F238E27FC236}">
                  <a16:creationId xmlns:a16="http://schemas.microsoft.com/office/drawing/2014/main" id="{867A52F1-3CB7-449F-91E2-B9E8A189A92F}"/>
                </a:ext>
              </a:extLst>
            </p:cNvPr>
            <p:cNvCxnSpPr>
              <a:cxnSpLocks/>
            </p:cNvCxnSpPr>
            <p:nvPr/>
          </p:nvCxnSpPr>
          <p:spPr>
            <a:xfrm>
              <a:off x="9937077" y="3409650"/>
              <a:ext cx="3577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本框 216">
              <a:extLst>
                <a:ext uri="{FF2B5EF4-FFF2-40B4-BE49-F238E27FC236}">
                  <a16:creationId xmlns:a16="http://schemas.microsoft.com/office/drawing/2014/main" id="{2849F0D7-ED1D-46F6-926B-C7F8DEF7BEB9}"/>
                </a:ext>
              </a:extLst>
            </p:cNvPr>
            <p:cNvSpPr txBox="1"/>
            <p:nvPr/>
          </p:nvSpPr>
          <p:spPr>
            <a:xfrm>
              <a:off x="10301042" y="3178815"/>
              <a:ext cx="672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Label loss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椭圆 245">
              <a:extLst>
                <a:ext uri="{FF2B5EF4-FFF2-40B4-BE49-F238E27FC236}">
                  <a16:creationId xmlns:a16="http://schemas.microsoft.com/office/drawing/2014/main" id="{8A2B8B4D-1C55-43BE-AF85-F98AA7750097}"/>
                </a:ext>
              </a:extLst>
            </p:cNvPr>
            <p:cNvSpPr/>
            <p:nvPr/>
          </p:nvSpPr>
          <p:spPr>
            <a:xfrm>
              <a:off x="9206628" y="3073145"/>
              <a:ext cx="672719" cy="672719"/>
            </a:xfrm>
            <a:prstGeom prst="ellipse">
              <a:avLst/>
            </a:prstGeom>
            <a:noFill/>
            <a:ln w="38100">
              <a:solidFill>
                <a:srgbClr val="EAB2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文本框 246">
              <a:extLst>
                <a:ext uri="{FF2B5EF4-FFF2-40B4-BE49-F238E27FC236}">
                  <a16:creationId xmlns:a16="http://schemas.microsoft.com/office/drawing/2014/main" id="{A802B916-B770-4206-A1A4-A48C38D8BF3B}"/>
                </a:ext>
              </a:extLst>
            </p:cNvPr>
            <p:cNvSpPr txBox="1"/>
            <p:nvPr/>
          </p:nvSpPr>
          <p:spPr>
            <a:xfrm>
              <a:off x="9204753" y="3163021"/>
              <a:ext cx="67271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Label Classifier</a:t>
              </a:r>
            </a:p>
            <a:p>
              <a:pPr algn="ctr"/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93" name="直接箭头连接符 240">
              <a:extLst>
                <a:ext uri="{FF2B5EF4-FFF2-40B4-BE49-F238E27FC236}">
                  <a16:creationId xmlns:a16="http://schemas.microsoft.com/office/drawing/2014/main" id="{A9100B41-4CD8-4A0A-B311-E4FDB5E178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2705" y="3530696"/>
              <a:ext cx="478067" cy="718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DF74B4C-08E7-4C7B-9EE1-3E3FD8F6D033}"/>
                </a:ext>
              </a:extLst>
            </p:cNvPr>
            <p:cNvGrpSpPr/>
            <p:nvPr/>
          </p:nvGrpSpPr>
          <p:grpSpPr>
            <a:xfrm>
              <a:off x="6297053" y="3344141"/>
              <a:ext cx="2522349" cy="1264154"/>
              <a:chOff x="5696018" y="3008605"/>
              <a:chExt cx="2522349" cy="1264154"/>
            </a:xfrm>
          </p:grpSpPr>
          <p:sp>
            <p:nvSpPr>
              <p:cNvPr id="95" name="椭圆 199">
                <a:extLst>
                  <a:ext uri="{FF2B5EF4-FFF2-40B4-BE49-F238E27FC236}">
                    <a16:creationId xmlns:a16="http://schemas.microsoft.com/office/drawing/2014/main" id="{6D1643F1-9C04-43A1-8FCD-9D8849DEB9DE}"/>
                  </a:ext>
                </a:extLst>
              </p:cNvPr>
              <p:cNvSpPr/>
              <p:nvPr/>
            </p:nvSpPr>
            <p:spPr>
              <a:xfrm>
                <a:off x="6884103" y="3600040"/>
                <a:ext cx="672719" cy="672719"/>
              </a:xfrm>
              <a:prstGeom prst="ellipse">
                <a:avLst/>
              </a:prstGeom>
              <a:noFill/>
              <a:ln w="38100">
                <a:solidFill>
                  <a:srgbClr val="95AC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文本框 201">
                <a:extLst>
                  <a:ext uri="{FF2B5EF4-FFF2-40B4-BE49-F238E27FC236}">
                    <a16:creationId xmlns:a16="http://schemas.microsoft.com/office/drawing/2014/main" id="{C5DD6F39-2CC0-4EA6-B3C8-A5C6619FC772}"/>
                  </a:ext>
                </a:extLst>
              </p:cNvPr>
              <p:cNvSpPr txBox="1"/>
              <p:nvPr/>
            </p:nvSpPr>
            <p:spPr>
              <a:xfrm>
                <a:off x="6884103" y="3805594"/>
                <a:ext cx="67271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</a:t>
                </a:r>
                <a:endPara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8" name="直接箭头连接符 202">
                <a:extLst>
                  <a:ext uri="{FF2B5EF4-FFF2-40B4-BE49-F238E27FC236}">
                    <a16:creationId xmlns:a16="http://schemas.microsoft.com/office/drawing/2014/main" id="{01C90E9E-B2E4-4010-8655-A7B31A00A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6018" y="3272153"/>
                <a:ext cx="42089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矩形 204">
                <a:extLst>
                  <a:ext uri="{FF2B5EF4-FFF2-40B4-BE49-F238E27FC236}">
                    <a16:creationId xmlns:a16="http://schemas.microsoft.com/office/drawing/2014/main" id="{E0466347-D824-4E16-85C3-A4076AD4B34C}"/>
                  </a:ext>
                </a:extLst>
              </p:cNvPr>
              <p:cNvSpPr/>
              <p:nvPr/>
            </p:nvSpPr>
            <p:spPr>
              <a:xfrm>
                <a:off x="7890034" y="3778194"/>
                <a:ext cx="175364" cy="3256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0" name="直接箭头连接符 206">
                <a:extLst>
                  <a:ext uri="{FF2B5EF4-FFF2-40B4-BE49-F238E27FC236}">
                    <a16:creationId xmlns:a16="http://schemas.microsoft.com/office/drawing/2014/main" id="{D75D64C9-8F9B-4A13-9D1A-6C3E807F0E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17578" y="3941028"/>
                <a:ext cx="236184" cy="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椭圆 222">
                <a:extLst>
                  <a:ext uri="{FF2B5EF4-FFF2-40B4-BE49-F238E27FC236}">
                    <a16:creationId xmlns:a16="http://schemas.microsoft.com/office/drawing/2014/main" id="{FDBE3569-0215-4F7A-B260-985F5867D84B}"/>
                  </a:ext>
                </a:extLst>
              </p:cNvPr>
              <p:cNvSpPr/>
              <p:nvPr/>
            </p:nvSpPr>
            <p:spPr>
              <a:xfrm>
                <a:off x="6189758" y="3008605"/>
                <a:ext cx="527096" cy="527096"/>
              </a:xfrm>
              <a:prstGeom prst="ellipse">
                <a:avLst/>
              </a:prstGeom>
              <a:noFill/>
              <a:ln w="38100">
                <a:solidFill>
                  <a:srgbClr val="95AC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文本框 223">
                <a:extLst>
                  <a:ext uri="{FF2B5EF4-FFF2-40B4-BE49-F238E27FC236}">
                    <a16:creationId xmlns:a16="http://schemas.microsoft.com/office/drawing/2014/main" id="{F97C0F2E-15CA-4411-BDE7-59A4D6880196}"/>
                  </a:ext>
                </a:extLst>
              </p:cNvPr>
              <p:cNvSpPr txBox="1"/>
              <p:nvPr/>
            </p:nvSpPr>
            <p:spPr>
              <a:xfrm>
                <a:off x="6116946" y="3119773"/>
                <a:ext cx="672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 X</a:t>
                </a:r>
                <a:endPara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4" name="直接箭头连接符 226">
                <a:extLst>
                  <a:ext uri="{FF2B5EF4-FFF2-40B4-BE49-F238E27FC236}">
                    <a16:creationId xmlns:a16="http://schemas.microsoft.com/office/drawing/2014/main" id="{86ED8697-E2E0-4181-8491-6F097FC2F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2331" y="3260425"/>
                <a:ext cx="298856" cy="30554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文本框 297">
                <a:extLst>
                  <a:ext uri="{FF2B5EF4-FFF2-40B4-BE49-F238E27FC236}">
                    <a16:creationId xmlns:a16="http://schemas.microsoft.com/office/drawing/2014/main" id="{B6DAD928-415D-4A7E-BD2B-49F3FE1EBE17}"/>
                  </a:ext>
                </a:extLst>
              </p:cNvPr>
              <p:cNvSpPr txBox="1"/>
              <p:nvPr/>
            </p:nvSpPr>
            <p:spPr>
              <a:xfrm>
                <a:off x="7801892" y="3508564"/>
                <a:ext cx="4164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8" name="直接箭头连接符 209">
              <a:extLst>
                <a:ext uri="{FF2B5EF4-FFF2-40B4-BE49-F238E27FC236}">
                  <a16:creationId xmlns:a16="http://schemas.microsoft.com/office/drawing/2014/main" id="{BA259DCF-8119-44EC-BC70-425DE6648291}"/>
                </a:ext>
              </a:extLst>
            </p:cNvPr>
            <p:cNvCxnSpPr>
              <a:cxnSpLocks/>
            </p:cNvCxnSpPr>
            <p:nvPr/>
          </p:nvCxnSpPr>
          <p:spPr>
            <a:xfrm>
              <a:off x="8702705" y="4340944"/>
              <a:ext cx="478067" cy="4092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211">
              <a:extLst>
                <a:ext uri="{FF2B5EF4-FFF2-40B4-BE49-F238E27FC236}">
                  <a16:creationId xmlns:a16="http://schemas.microsoft.com/office/drawing/2014/main" id="{B5F1A925-780D-4B47-B13D-41523E7DDC5F}"/>
                </a:ext>
              </a:extLst>
            </p:cNvPr>
            <p:cNvSpPr/>
            <p:nvPr/>
          </p:nvSpPr>
          <p:spPr>
            <a:xfrm>
              <a:off x="9222969" y="4389302"/>
              <a:ext cx="672719" cy="672719"/>
            </a:xfrm>
            <a:prstGeom prst="ellipse">
              <a:avLst/>
            </a:prstGeom>
            <a:noFill/>
            <a:ln w="38100">
              <a:solidFill>
                <a:srgbClr val="F3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文本框 212">
              <a:extLst>
                <a:ext uri="{FF2B5EF4-FFF2-40B4-BE49-F238E27FC236}">
                  <a16:creationId xmlns:a16="http://schemas.microsoft.com/office/drawing/2014/main" id="{4F6ADFA8-4C39-4EF5-B4EF-7E3E359BA73A}"/>
                </a:ext>
              </a:extLst>
            </p:cNvPr>
            <p:cNvSpPr txBox="1"/>
            <p:nvPr/>
          </p:nvSpPr>
          <p:spPr>
            <a:xfrm>
              <a:off x="9120660" y="4540411"/>
              <a:ext cx="87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Domain Discriminator</a:t>
              </a:r>
              <a:endPara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2" name="直接箭头连接符 215">
              <a:extLst>
                <a:ext uri="{FF2B5EF4-FFF2-40B4-BE49-F238E27FC236}">
                  <a16:creationId xmlns:a16="http://schemas.microsoft.com/office/drawing/2014/main" id="{485E8281-17B3-4394-B51F-39A95D538D66}"/>
                </a:ext>
              </a:extLst>
            </p:cNvPr>
            <p:cNvCxnSpPr>
              <a:cxnSpLocks/>
            </p:cNvCxnSpPr>
            <p:nvPr/>
          </p:nvCxnSpPr>
          <p:spPr>
            <a:xfrm>
              <a:off x="9944681" y="4722055"/>
              <a:ext cx="3577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217">
              <a:extLst>
                <a:ext uri="{FF2B5EF4-FFF2-40B4-BE49-F238E27FC236}">
                  <a16:creationId xmlns:a16="http://schemas.microsoft.com/office/drawing/2014/main" id="{F02ACC3A-045F-4D07-A3E2-99089D359177}"/>
                </a:ext>
              </a:extLst>
            </p:cNvPr>
            <p:cNvSpPr txBox="1"/>
            <p:nvPr/>
          </p:nvSpPr>
          <p:spPr>
            <a:xfrm>
              <a:off x="10307292" y="4497798"/>
              <a:ext cx="782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Domain loss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矩形 200">
              <a:extLst>
                <a:ext uri="{FF2B5EF4-FFF2-40B4-BE49-F238E27FC236}">
                  <a16:creationId xmlns:a16="http://schemas.microsoft.com/office/drawing/2014/main" id="{6F45BDD1-3936-408E-AE7F-7FA38AFC221C}"/>
                </a:ext>
              </a:extLst>
            </p:cNvPr>
            <p:cNvSpPr/>
            <p:nvPr/>
          </p:nvSpPr>
          <p:spPr>
            <a:xfrm>
              <a:off x="6090407" y="3133932"/>
              <a:ext cx="175364" cy="9025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直接箭头连接符 203">
              <a:extLst>
                <a:ext uri="{FF2B5EF4-FFF2-40B4-BE49-F238E27FC236}">
                  <a16:creationId xmlns:a16="http://schemas.microsoft.com/office/drawing/2014/main" id="{9C44E344-DFB7-4AB4-BAE1-CE82AA7FFA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769" y="5064783"/>
              <a:ext cx="419961" cy="3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205">
              <a:extLst>
                <a:ext uri="{FF2B5EF4-FFF2-40B4-BE49-F238E27FC236}">
                  <a16:creationId xmlns:a16="http://schemas.microsoft.com/office/drawing/2014/main" id="{FC4FB96F-6D0A-4F70-9B68-9EBDCCAE1C3F}"/>
                </a:ext>
              </a:extLst>
            </p:cNvPr>
            <p:cNvSpPr/>
            <p:nvPr/>
          </p:nvSpPr>
          <p:spPr>
            <a:xfrm>
              <a:off x="8499467" y="5050886"/>
              <a:ext cx="175364" cy="3256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直接箭头连接符 207">
              <a:extLst>
                <a:ext uri="{FF2B5EF4-FFF2-40B4-BE49-F238E27FC236}">
                  <a16:creationId xmlns:a16="http://schemas.microsoft.com/office/drawing/2014/main" id="{562B3429-5A5A-4ED8-AC4F-62A6F3E73A89}"/>
                </a:ext>
              </a:extLst>
            </p:cNvPr>
            <p:cNvCxnSpPr>
              <a:cxnSpLocks/>
            </p:cNvCxnSpPr>
            <p:nvPr/>
          </p:nvCxnSpPr>
          <p:spPr>
            <a:xfrm>
              <a:off x="8227011" y="4339644"/>
              <a:ext cx="236184" cy="8756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210">
              <a:extLst>
                <a:ext uri="{FF2B5EF4-FFF2-40B4-BE49-F238E27FC236}">
                  <a16:creationId xmlns:a16="http://schemas.microsoft.com/office/drawing/2014/main" id="{613362CA-E40A-4EF2-AF9F-CB35E473F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992" y="4855086"/>
              <a:ext cx="473179" cy="3586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219">
                  <a:extLst>
                    <a:ext uri="{FF2B5EF4-FFF2-40B4-BE49-F238E27FC236}">
                      <a16:creationId xmlns:a16="http://schemas.microsoft.com/office/drawing/2014/main" id="{1D90CF74-4211-454F-A1B1-95FA5DD6B2E6}"/>
                    </a:ext>
                  </a:extLst>
                </p:cNvPr>
                <p:cNvSpPr txBox="1"/>
                <p:nvPr/>
              </p:nvSpPr>
              <p:spPr>
                <a:xfrm>
                  <a:off x="6036304" y="4128333"/>
                  <a:ext cx="64555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zh-CN" sz="11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</a:t>
                  </a:r>
                  <a:r>
                    <a:rPr lang="en-US" sz="1400" dirty="0"/>
                    <a:t> </a:t>
                  </a:r>
                  <a14:m>
                    <m:oMath xmlns:m="http://schemas.openxmlformats.org/officeDocument/2006/math">
                      <m:r>
                        <a:rPr lang="en-US" sz="1400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Y</m:t>
                      </m:r>
                    </m:oMath>
                  </a14:m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3" name="文本框 219">
                  <a:extLst>
                    <a:ext uri="{FF2B5EF4-FFF2-40B4-BE49-F238E27FC236}">
                      <a16:creationId xmlns:a16="http://schemas.microsoft.com/office/drawing/2014/main" id="{1D90CF74-4211-454F-A1B1-95FA5DD6B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6304" y="4128333"/>
                  <a:ext cx="645554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3175" t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文本框 221">
              <a:extLst>
                <a:ext uri="{FF2B5EF4-FFF2-40B4-BE49-F238E27FC236}">
                  <a16:creationId xmlns:a16="http://schemas.microsoft.com/office/drawing/2014/main" id="{0C0D692B-21AF-4C5F-9BCA-39079334F2E6}"/>
                </a:ext>
              </a:extLst>
            </p:cNvPr>
            <p:cNvSpPr txBox="1"/>
            <p:nvPr/>
          </p:nvSpPr>
          <p:spPr>
            <a:xfrm>
              <a:off x="8388344" y="4776889"/>
              <a:ext cx="439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’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椭圆 224">
              <a:extLst>
                <a:ext uri="{FF2B5EF4-FFF2-40B4-BE49-F238E27FC236}">
                  <a16:creationId xmlns:a16="http://schemas.microsoft.com/office/drawing/2014/main" id="{8D019D18-F620-4776-8FAB-BA81C71638F6}"/>
                </a:ext>
              </a:extLst>
            </p:cNvPr>
            <p:cNvSpPr/>
            <p:nvPr/>
          </p:nvSpPr>
          <p:spPr>
            <a:xfrm>
              <a:off x="6798257" y="4771539"/>
              <a:ext cx="527096" cy="527096"/>
            </a:xfrm>
            <a:prstGeom prst="ellipse">
              <a:avLst/>
            </a:prstGeom>
            <a:noFill/>
            <a:ln w="38100">
              <a:solidFill>
                <a:srgbClr val="95AC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文本框 225">
              <a:extLst>
                <a:ext uri="{FF2B5EF4-FFF2-40B4-BE49-F238E27FC236}">
                  <a16:creationId xmlns:a16="http://schemas.microsoft.com/office/drawing/2014/main" id="{565F384E-7DA9-4496-9A4F-E045F131AB21}"/>
                </a:ext>
              </a:extLst>
            </p:cNvPr>
            <p:cNvSpPr txBox="1"/>
            <p:nvPr/>
          </p:nvSpPr>
          <p:spPr>
            <a:xfrm>
              <a:off x="6725445" y="4882707"/>
              <a:ext cx="672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Encoder Y</a:t>
              </a:r>
              <a:endPara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4" name="直接箭头连接符 227">
              <a:extLst>
                <a:ext uri="{FF2B5EF4-FFF2-40B4-BE49-F238E27FC236}">
                  <a16:creationId xmlns:a16="http://schemas.microsoft.com/office/drawing/2014/main" id="{1E7BD6EB-AF08-478F-9F02-3D7605D86B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5751" y="4632542"/>
              <a:ext cx="298856" cy="3466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矩形 228">
              <a:extLst>
                <a:ext uri="{FF2B5EF4-FFF2-40B4-BE49-F238E27FC236}">
                  <a16:creationId xmlns:a16="http://schemas.microsoft.com/office/drawing/2014/main" id="{0C6DAF8C-6EDD-4D78-A447-0BB40F807535}"/>
                </a:ext>
              </a:extLst>
            </p:cNvPr>
            <p:cNvSpPr/>
            <p:nvPr/>
          </p:nvSpPr>
          <p:spPr>
            <a:xfrm>
              <a:off x="6086049" y="4439397"/>
              <a:ext cx="175364" cy="12956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文本框 217">
              <a:extLst>
                <a:ext uri="{FF2B5EF4-FFF2-40B4-BE49-F238E27FC236}">
                  <a16:creationId xmlns:a16="http://schemas.microsoft.com/office/drawing/2014/main" id="{BC02F040-D5E9-4A55-9CBA-DCE8092EF8ED}"/>
                </a:ext>
              </a:extLst>
            </p:cNvPr>
            <p:cNvSpPr txBox="1"/>
            <p:nvPr/>
          </p:nvSpPr>
          <p:spPr>
            <a:xfrm>
              <a:off x="8953804" y="5308262"/>
              <a:ext cx="1632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(Domain = Modality)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椭圆 150">
              <a:extLst>
                <a:ext uri="{FF2B5EF4-FFF2-40B4-BE49-F238E27FC236}">
                  <a16:creationId xmlns:a16="http://schemas.microsoft.com/office/drawing/2014/main" id="{19F4E695-8006-429A-ACFC-0591B3317254}"/>
                </a:ext>
              </a:extLst>
            </p:cNvPr>
            <p:cNvSpPr/>
            <p:nvPr/>
          </p:nvSpPr>
          <p:spPr>
            <a:xfrm>
              <a:off x="5945712" y="2943154"/>
              <a:ext cx="120650" cy="120650"/>
            </a:xfrm>
            <a:prstGeom prst="ellipse">
              <a:avLst/>
            </a:prstGeom>
            <a:solidFill>
              <a:schemeClr val="accent6">
                <a:lumMod val="75000"/>
                <a:alpha val="77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流程图: 准备 169">
              <a:extLst>
                <a:ext uri="{FF2B5EF4-FFF2-40B4-BE49-F238E27FC236}">
                  <a16:creationId xmlns:a16="http://schemas.microsoft.com/office/drawing/2014/main" id="{48FD3626-73AF-4215-A2CC-344C6A092E70}"/>
                </a:ext>
              </a:extLst>
            </p:cNvPr>
            <p:cNvSpPr/>
            <p:nvPr/>
          </p:nvSpPr>
          <p:spPr>
            <a:xfrm>
              <a:off x="5941402" y="4245610"/>
              <a:ext cx="120650" cy="120650"/>
            </a:xfrm>
            <a:prstGeom prst="flowChartPreparation">
              <a:avLst/>
            </a:prstGeom>
            <a:solidFill>
              <a:schemeClr val="accent2">
                <a:alpha val="77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2341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436687"/>
            <a:ext cx="11293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Strategies to make the NN unsupervised </a:t>
            </a:r>
            <a:endParaRPr kumimoji="1" lang="zh-CN" altLang="en-US" sz="36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218">
                <a:extLst>
                  <a:ext uri="{FF2B5EF4-FFF2-40B4-BE49-F238E27FC236}">
                    <a16:creationId xmlns:a16="http://schemas.microsoft.com/office/drawing/2014/main" id="{3DD9E31D-16AD-43E7-B1BE-ED718D0148AE}"/>
                  </a:ext>
                </a:extLst>
              </p:cNvPr>
              <p:cNvSpPr txBox="1"/>
              <p:nvPr/>
            </p:nvSpPr>
            <p:spPr>
              <a:xfrm>
                <a:off x="1204070" y="2545491"/>
                <a:ext cx="6511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14:m>
                  <m:oMath xmlns:m="http://schemas.openxmlformats.org/officeDocument/2006/math">
                    <m:r>
                      <a:rPr lang="en-US" sz="1400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文本框 218">
                <a:extLst>
                  <a:ext uri="{FF2B5EF4-FFF2-40B4-BE49-F238E27FC236}">
                    <a16:creationId xmlns:a16="http://schemas.microsoft.com/office/drawing/2014/main" id="{3DD9E31D-16AD-43E7-B1BE-ED718D014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070" y="2545491"/>
                <a:ext cx="651188" cy="307777"/>
              </a:xfrm>
              <a:prstGeom prst="rect">
                <a:avLst/>
              </a:prstGeom>
              <a:blipFill>
                <a:blip r:embed="rId3"/>
                <a:stretch>
                  <a:fillRect l="-283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214">
            <a:extLst>
              <a:ext uri="{FF2B5EF4-FFF2-40B4-BE49-F238E27FC236}">
                <a16:creationId xmlns:a16="http://schemas.microsoft.com/office/drawing/2014/main" id="{05545DF0-9EE3-4A69-9A69-B24F12A954A6}"/>
              </a:ext>
            </a:extLst>
          </p:cNvPr>
          <p:cNvCxnSpPr>
            <a:cxnSpLocks/>
          </p:cNvCxnSpPr>
          <p:nvPr/>
        </p:nvCxnSpPr>
        <p:spPr>
          <a:xfrm>
            <a:off x="5135110" y="3130313"/>
            <a:ext cx="3577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216">
            <a:extLst>
              <a:ext uri="{FF2B5EF4-FFF2-40B4-BE49-F238E27FC236}">
                <a16:creationId xmlns:a16="http://schemas.microsoft.com/office/drawing/2014/main" id="{8A2B76FA-5BC2-4B1E-A11E-0EF0A27A797E}"/>
              </a:ext>
            </a:extLst>
          </p:cNvPr>
          <p:cNvSpPr txBox="1"/>
          <p:nvPr/>
        </p:nvSpPr>
        <p:spPr>
          <a:xfrm>
            <a:off x="5499075" y="2899478"/>
            <a:ext cx="672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loss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椭圆 245">
            <a:extLst>
              <a:ext uri="{FF2B5EF4-FFF2-40B4-BE49-F238E27FC236}">
                <a16:creationId xmlns:a16="http://schemas.microsoft.com/office/drawing/2014/main" id="{0B2BCA39-5007-4C72-A2A8-1C4A7EF40765}"/>
              </a:ext>
            </a:extLst>
          </p:cNvPr>
          <p:cNvSpPr/>
          <p:nvPr/>
        </p:nvSpPr>
        <p:spPr>
          <a:xfrm>
            <a:off x="4404661" y="2793808"/>
            <a:ext cx="672719" cy="672719"/>
          </a:xfrm>
          <a:prstGeom prst="ellipse">
            <a:avLst/>
          </a:prstGeom>
          <a:noFill/>
          <a:ln w="38100">
            <a:solidFill>
              <a:srgbClr val="EAB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文本框 246">
            <a:extLst>
              <a:ext uri="{FF2B5EF4-FFF2-40B4-BE49-F238E27FC236}">
                <a16:creationId xmlns:a16="http://schemas.microsoft.com/office/drawing/2014/main" id="{FDD4F26C-D214-4A74-B90F-80407410C198}"/>
              </a:ext>
            </a:extLst>
          </p:cNvPr>
          <p:cNvSpPr txBox="1"/>
          <p:nvPr/>
        </p:nvSpPr>
        <p:spPr>
          <a:xfrm>
            <a:off x="4402786" y="2883684"/>
            <a:ext cx="6727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Classifier</a:t>
            </a:r>
          </a:p>
          <a:p>
            <a:pPr algn="ctr"/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cxnSp>
        <p:nvCxnSpPr>
          <p:cNvPr id="60" name="直接箭头连接符 240">
            <a:extLst>
              <a:ext uri="{FF2B5EF4-FFF2-40B4-BE49-F238E27FC236}">
                <a16:creationId xmlns:a16="http://schemas.microsoft.com/office/drawing/2014/main" id="{2FD6A3FC-BC8A-4C41-9D18-73CBA2F54C63}"/>
              </a:ext>
            </a:extLst>
          </p:cNvPr>
          <p:cNvCxnSpPr>
            <a:cxnSpLocks/>
          </p:cNvCxnSpPr>
          <p:nvPr/>
        </p:nvCxnSpPr>
        <p:spPr>
          <a:xfrm flipV="1">
            <a:off x="3900738" y="3251359"/>
            <a:ext cx="478067" cy="7188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3B251BF-5873-4D8D-A210-10C565B62974}"/>
              </a:ext>
            </a:extLst>
          </p:cNvPr>
          <p:cNvGrpSpPr/>
          <p:nvPr/>
        </p:nvGrpSpPr>
        <p:grpSpPr>
          <a:xfrm>
            <a:off x="1495086" y="3064804"/>
            <a:ext cx="2522349" cy="1264154"/>
            <a:chOff x="5696018" y="3008605"/>
            <a:chExt cx="2522349" cy="1264154"/>
          </a:xfrm>
        </p:grpSpPr>
        <p:sp>
          <p:nvSpPr>
            <p:cNvPr id="62" name="椭圆 199">
              <a:extLst>
                <a:ext uri="{FF2B5EF4-FFF2-40B4-BE49-F238E27FC236}">
                  <a16:creationId xmlns:a16="http://schemas.microsoft.com/office/drawing/2014/main" id="{81B7AF7B-5F82-4ABA-A57A-CA9F3DF9D37E}"/>
                </a:ext>
              </a:extLst>
            </p:cNvPr>
            <p:cNvSpPr/>
            <p:nvPr/>
          </p:nvSpPr>
          <p:spPr>
            <a:xfrm>
              <a:off x="6884103" y="3600040"/>
              <a:ext cx="672719" cy="672719"/>
            </a:xfrm>
            <a:prstGeom prst="ellipse">
              <a:avLst/>
            </a:prstGeom>
            <a:noFill/>
            <a:ln w="38100">
              <a:solidFill>
                <a:srgbClr val="95AC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文本框 201">
              <a:extLst>
                <a:ext uri="{FF2B5EF4-FFF2-40B4-BE49-F238E27FC236}">
                  <a16:creationId xmlns:a16="http://schemas.microsoft.com/office/drawing/2014/main" id="{53E53EEC-F0C3-41C3-B541-D6ED81E188D4}"/>
                </a:ext>
              </a:extLst>
            </p:cNvPr>
            <p:cNvSpPr txBox="1"/>
            <p:nvPr/>
          </p:nvSpPr>
          <p:spPr>
            <a:xfrm>
              <a:off x="6884103" y="3805594"/>
              <a:ext cx="67271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Encoder</a:t>
              </a:r>
              <a:endPara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4" name="直接箭头连接符 202">
              <a:extLst>
                <a:ext uri="{FF2B5EF4-FFF2-40B4-BE49-F238E27FC236}">
                  <a16:creationId xmlns:a16="http://schemas.microsoft.com/office/drawing/2014/main" id="{D4293E75-25DE-421B-8C69-4C8742CBFE16}"/>
                </a:ext>
              </a:extLst>
            </p:cNvPr>
            <p:cNvCxnSpPr>
              <a:cxnSpLocks/>
            </p:cNvCxnSpPr>
            <p:nvPr/>
          </p:nvCxnSpPr>
          <p:spPr>
            <a:xfrm>
              <a:off x="5696018" y="3272153"/>
              <a:ext cx="42089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204">
              <a:extLst>
                <a:ext uri="{FF2B5EF4-FFF2-40B4-BE49-F238E27FC236}">
                  <a16:creationId xmlns:a16="http://schemas.microsoft.com/office/drawing/2014/main" id="{439C2859-41F1-40EF-B531-EECC6F4731C1}"/>
                </a:ext>
              </a:extLst>
            </p:cNvPr>
            <p:cNvSpPr/>
            <p:nvPr/>
          </p:nvSpPr>
          <p:spPr>
            <a:xfrm>
              <a:off x="7890034" y="3778194"/>
              <a:ext cx="175364" cy="3256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直接箭头连接符 206">
              <a:extLst>
                <a:ext uri="{FF2B5EF4-FFF2-40B4-BE49-F238E27FC236}">
                  <a16:creationId xmlns:a16="http://schemas.microsoft.com/office/drawing/2014/main" id="{97B7971E-CC20-4448-A2FB-2731E1BC8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7578" y="3941028"/>
              <a:ext cx="236184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椭圆 222">
              <a:extLst>
                <a:ext uri="{FF2B5EF4-FFF2-40B4-BE49-F238E27FC236}">
                  <a16:creationId xmlns:a16="http://schemas.microsoft.com/office/drawing/2014/main" id="{D94955D3-ACCF-4378-BCF5-E1DBE04F9740}"/>
                </a:ext>
              </a:extLst>
            </p:cNvPr>
            <p:cNvSpPr/>
            <p:nvPr/>
          </p:nvSpPr>
          <p:spPr>
            <a:xfrm>
              <a:off x="6189758" y="3008605"/>
              <a:ext cx="527096" cy="527096"/>
            </a:xfrm>
            <a:prstGeom prst="ellipse">
              <a:avLst/>
            </a:prstGeom>
            <a:noFill/>
            <a:ln w="38100">
              <a:solidFill>
                <a:srgbClr val="95AC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文本框 223">
              <a:extLst>
                <a:ext uri="{FF2B5EF4-FFF2-40B4-BE49-F238E27FC236}">
                  <a16:creationId xmlns:a16="http://schemas.microsoft.com/office/drawing/2014/main" id="{A4FCE3E8-0B2E-4153-A971-58637E197573}"/>
                </a:ext>
              </a:extLst>
            </p:cNvPr>
            <p:cNvSpPr txBox="1"/>
            <p:nvPr/>
          </p:nvSpPr>
          <p:spPr>
            <a:xfrm>
              <a:off x="6116946" y="3119773"/>
              <a:ext cx="672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Encoder X</a:t>
              </a:r>
              <a:endPara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9" name="直接箭头连接符 226">
              <a:extLst>
                <a:ext uri="{FF2B5EF4-FFF2-40B4-BE49-F238E27FC236}">
                  <a16:creationId xmlns:a16="http://schemas.microsoft.com/office/drawing/2014/main" id="{0132C112-F7B2-4F43-9DD1-E84FE1BEBB54}"/>
                </a:ext>
              </a:extLst>
            </p:cNvPr>
            <p:cNvCxnSpPr>
              <a:cxnSpLocks/>
            </p:cNvCxnSpPr>
            <p:nvPr/>
          </p:nvCxnSpPr>
          <p:spPr>
            <a:xfrm>
              <a:off x="6762331" y="3260425"/>
              <a:ext cx="298856" cy="3055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297">
              <a:extLst>
                <a:ext uri="{FF2B5EF4-FFF2-40B4-BE49-F238E27FC236}">
                  <a16:creationId xmlns:a16="http://schemas.microsoft.com/office/drawing/2014/main" id="{28E31257-9734-4688-8254-B08D28879B46}"/>
                </a:ext>
              </a:extLst>
            </p:cNvPr>
            <p:cNvSpPr txBox="1"/>
            <p:nvPr/>
          </p:nvSpPr>
          <p:spPr>
            <a:xfrm>
              <a:off x="7801892" y="3508564"/>
              <a:ext cx="4164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’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1" name="直接箭头连接符 209">
            <a:extLst>
              <a:ext uri="{FF2B5EF4-FFF2-40B4-BE49-F238E27FC236}">
                <a16:creationId xmlns:a16="http://schemas.microsoft.com/office/drawing/2014/main" id="{EAE4D01D-D5AC-4194-AE5B-F54179CDF775}"/>
              </a:ext>
            </a:extLst>
          </p:cNvPr>
          <p:cNvCxnSpPr>
            <a:cxnSpLocks/>
          </p:cNvCxnSpPr>
          <p:nvPr/>
        </p:nvCxnSpPr>
        <p:spPr>
          <a:xfrm>
            <a:off x="3900738" y="4061607"/>
            <a:ext cx="478067" cy="409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211">
            <a:extLst>
              <a:ext uri="{FF2B5EF4-FFF2-40B4-BE49-F238E27FC236}">
                <a16:creationId xmlns:a16="http://schemas.microsoft.com/office/drawing/2014/main" id="{754F3D9C-FC5E-4A4B-8D99-CD38F17DEF18}"/>
              </a:ext>
            </a:extLst>
          </p:cNvPr>
          <p:cNvSpPr/>
          <p:nvPr/>
        </p:nvSpPr>
        <p:spPr>
          <a:xfrm>
            <a:off x="4421002" y="4109965"/>
            <a:ext cx="672719" cy="672719"/>
          </a:xfrm>
          <a:prstGeom prst="ellipse">
            <a:avLst/>
          </a:prstGeom>
          <a:noFill/>
          <a:ln w="38100">
            <a:solidFill>
              <a:srgbClr val="F3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文本框 212">
            <a:extLst>
              <a:ext uri="{FF2B5EF4-FFF2-40B4-BE49-F238E27FC236}">
                <a16:creationId xmlns:a16="http://schemas.microsoft.com/office/drawing/2014/main" id="{A9E3B564-F46D-4911-892F-251D5E7B08DD}"/>
              </a:ext>
            </a:extLst>
          </p:cNvPr>
          <p:cNvSpPr txBox="1"/>
          <p:nvPr/>
        </p:nvSpPr>
        <p:spPr>
          <a:xfrm>
            <a:off x="4318693" y="4261074"/>
            <a:ext cx="8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Discriminator</a:t>
            </a: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直接箭头连接符 215">
            <a:extLst>
              <a:ext uri="{FF2B5EF4-FFF2-40B4-BE49-F238E27FC236}">
                <a16:creationId xmlns:a16="http://schemas.microsoft.com/office/drawing/2014/main" id="{14A0226D-BCD3-41D7-8ED9-7F853BABA667}"/>
              </a:ext>
            </a:extLst>
          </p:cNvPr>
          <p:cNvCxnSpPr>
            <a:cxnSpLocks/>
          </p:cNvCxnSpPr>
          <p:nvPr/>
        </p:nvCxnSpPr>
        <p:spPr>
          <a:xfrm>
            <a:off x="5142714" y="4442718"/>
            <a:ext cx="3577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217">
            <a:extLst>
              <a:ext uri="{FF2B5EF4-FFF2-40B4-BE49-F238E27FC236}">
                <a16:creationId xmlns:a16="http://schemas.microsoft.com/office/drawing/2014/main" id="{9A460CFA-E46D-446B-98D3-ECD8AB80930C}"/>
              </a:ext>
            </a:extLst>
          </p:cNvPr>
          <p:cNvSpPr txBox="1"/>
          <p:nvPr/>
        </p:nvSpPr>
        <p:spPr>
          <a:xfrm>
            <a:off x="5505325" y="4218461"/>
            <a:ext cx="782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loss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200">
            <a:extLst>
              <a:ext uri="{FF2B5EF4-FFF2-40B4-BE49-F238E27FC236}">
                <a16:creationId xmlns:a16="http://schemas.microsoft.com/office/drawing/2014/main" id="{28C7DDB4-C202-468F-B033-BF9278013C9B}"/>
              </a:ext>
            </a:extLst>
          </p:cNvPr>
          <p:cNvSpPr/>
          <p:nvPr/>
        </p:nvSpPr>
        <p:spPr>
          <a:xfrm>
            <a:off x="1288440" y="2854595"/>
            <a:ext cx="175364" cy="9025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直接箭头连接符 203">
            <a:extLst>
              <a:ext uri="{FF2B5EF4-FFF2-40B4-BE49-F238E27FC236}">
                <a16:creationId xmlns:a16="http://schemas.microsoft.com/office/drawing/2014/main" id="{5EC77A8C-FE6B-4349-AE61-604E2B201516}"/>
              </a:ext>
            </a:extLst>
          </p:cNvPr>
          <p:cNvCxnSpPr>
            <a:cxnSpLocks/>
          </p:cNvCxnSpPr>
          <p:nvPr/>
        </p:nvCxnSpPr>
        <p:spPr>
          <a:xfrm flipV="1">
            <a:off x="1495802" y="4785446"/>
            <a:ext cx="419961" cy="36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205">
            <a:extLst>
              <a:ext uri="{FF2B5EF4-FFF2-40B4-BE49-F238E27FC236}">
                <a16:creationId xmlns:a16="http://schemas.microsoft.com/office/drawing/2014/main" id="{40E990F1-C4E2-4868-874F-3E1204F3AC52}"/>
              </a:ext>
            </a:extLst>
          </p:cNvPr>
          <p:cNvSpPr/>
          <p:nvPr/>
        </p:nvSpPr>
        <p:spPr>
          <a:xfrm>
            <a:off x="3697500" y="4771549"/>
            <a:ext cx="175364" cy="3256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直接箭头连接符 207">
            <a:extLst>
              <a:ext uri="{FF2B5EF4-FFF2-40B4-BE49-F238E27FC236}">
                <a16:creationId xmlns:a16="http://schemas.microsoft.com/office/drawing/2014/main" id="{720CAC51-5E21-4488-8030-28C2C72AD409}"/>
              </a:ext>
            </a:extLst>
          </p:cNvPr>
          <p:cNvCxnSpPr>
            <a:cxnSpLocks/>
          </p:cNvCxnSpPr>
          <p:nvPr/>
        </p:nvCxnSpPr>
        <p:spPr>
          <a:xfrm>
            <a:off x="3425044" y="4060307"/>
            <a:ext cx="236184" cy="8756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210">
            <a:extLst>
              <a:ext uri="{FF2B5EF4-FFF2-40B4-BE49-F238E27FC236}">
                <a16:creationId xmlns:a16="http://schemas.microsoft.com/office/drawing/2014/main" id="{4D556518-CE27-4730-A612-39CFF202203B}"/>
              </a:ext>
            </a:extLst>
          </p:cNvPr>
          <p:cNvCxnSpPr>
            <a:cxnSpLocks/>
          </p:cNvCxnSpPr>
          <p:nvPr/>
        </p:nvCxnSpPr>
        <p:spPr>
          <a:xfrm flipV="1">
            <a:off x="3914025" y="4575749"/>
            <a:ext cx="473179" cy="3586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219">
                <a:extLst>
                  <a:ext uri="{FF2B5EF4-FFF2-40B4-BE49-F238E27FC236}">
                    <a16:creationId xmlns:a16="http://schemas.microsoft.com/office/drawing/2014/main" id="{033655F6-F645-4582-87C7-122CD209B13B}"/>
                  </a:ext>
                </a:extLst>
              </p:cNvPr>
              <p:cNvSpPr txBox="1"/>
              <p:nvPr/>
            </p:nvSpPr>
            <p:spPr>
              <a:xfrm>
                <a:off x="1234337" y="3848996"/>
                <a:ext cx="6455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1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文本框 219">
                <a:extLst>
                  <a:ext uri="{FF2B5EF4-FFF2-40B4-BE49-F238E27FC236}">
                    <a16:creationId xmlns:a16="http://schemas.microsoft.com/office/drawing/2014/main" id="{033655F6-F645-4582-87C7-122CD209B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337" y="3848996"/>
                <a:ext cx="645554" cy="307777"/>
              </a:xfrm>
              <a:prstGeom prst="rect">
                <a:avLst/>
              </a:prstGeom>
              <a:blipFill>
                <a:blip r:embed="rId4"/>
                <a:stretch>
                  <a:fillRect l="-2830"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文本框 221">
            <a:extLst>
              <a:ext uri="{FF2B5EF4-FFF2-40B4-BE49-F238E27FC236}">
                <a16:creationId xmlns:a16="http://schemas.microsoft.com/office/drawing/2014/main" id="{B1334820-E69C-4B9D-A193-637AC6019406}"/>
              </a:ext>
            </a:extLst>
          </p:cNvPr>
          <p:cNvSpPr txBox="1"/>
          <p:nvPr/>
        </p:nvSpPr>
        <p:spPr>
          <a:xfrm>
            <a:off x="3586377" y="4497552"/>
            <a:ext cx="439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椭圆 224">
            <a:extLst>
              <a:ext uri="{FF2B5EF4-FFF2-40B4-BE49-F238E27FC236}">
                <a16:creationId xmlns:a16="http://schemas.microsoft.com/office/drawing/2014/main" id="{53747DF4-626E-4CCC-BBD3-BAE9102DF914}"/>
              </a:ext>
            </a:extLst>
          </p:cNvPr>
          <p:cNvSpPr/>
          <p:nvPr/>
        </p:nvSpPr>
        <p:spPr>
          <a:xfrm>
            <a:off x="1996290" y="4492202"/>
            <a:ext cx="527096" cy="527096"/>
          </a:xfrm>
          <a:prstGeom prst="ellipse">
            <a:avLst/>
          </a:prstGeom>
          <a:noFill/>
          <a:ln w="38100">
            <a:solidFill>
              <a:srgbClr val="95A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文本框 225">
            <a:extLst>
              <a:ext uri="{FF2B5EF4-FFF2-40B4-BE49-F238E27FC236}">
                <a16:creationId xmlns:a16="http://schemas.microsoft.com/office/drawing/2014/main" id="{AB99C28D-BDB7-48DD-B85C-1146D94693E9}"/>
              </a:ext>
            </a:extLst>
          </p:cNvPr>
          <p:cNvSpPr txBox="1"/>
          <p:nvPr/>
        </p:nvSpPr>
        <p:spPr>
          <a:xfrm>
            <a:off x="1923478" y="4603370"/>
            <a:ext cx="67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 Y</a:t>
            </a: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直接箭头连接符 227">
            <a:extLst>
              <a:ext uri="{FF2B5EF4-FFF2-40B4-BE49-F238E27FC236}">
                <a16:creationId xmlns:a16="http://schemas.microsoft.com/office/drawing/2014/main" id="{778A2C77-0CB7-4F41-8690-B2813C3CC4F0}"/>
              </a:ext>
            </a:extLst>
          </p:cNvPr>
          <p:cNvCxnSpPr>
            <a:cxnSpLocks/>
          </p:cNvCxnSpPr>
          <p:nvPr/>
        </p:nvCxnSpPr>
        <p:spPr>
          <a:xfrm flipV="1">
            <a:off x="2563784" y="4353205"/>
            <a:ext cx="298856" cy="3466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228">
            <a:extLst>
              <a:ext uri="{FF2B5EF4-FFF2-40B4-BE49-F238E27FC236}">
                <a16:creationId xmlns:a16="http://schemas.microsoft.com/office/drawing/2014/main" id="{ABE7A6C9-1409-4064-B7B2-130E96322DDE}"/>
              </a:ext>
            </a:extLst>
          </p:cNvPr>
          <p:cNvSpPr/>
          <p:nvPr/>
        </p:nvSpPr>
        <p:spPr>
          <a:xfrm>
            <a:off x="1284082" y="4160060"/>
            <a:ext cx="175364" cy="1295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文本框 3">
            <a:extLst>
              <a:ext uri="{FF2B5EF4-FFF2-40B4-BE49-F238E27FC236}">
                <a16:creationId xmlns:a16="http://schemas.microsoft.com/office/drawing/2014/main" id="{F3B916DE-3923-43F4-876F-2AE68201D5C8}"/>
              </a:ext>
            </a:extLst>
          </p:cNvPr>
          <p:cNvSpPr txBox="1"/>
          <p:nvPr/>
        </p:nvSpPr>
        <p:spPr>
          <a:xfrm>
            <a:off x="995849" y="1954124"/>
            <a:ext cx="5160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u="sng" dirty="0"/>
              <a:t>Architecture of the neural network</a:t>
            </a:r>
            <a:endParaRPr lang="en-US" sz="2000" b="1" u="sng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244CE64-ADCD-4863-BCC9-75EA009C5F27}"/>
              </a:ext>
            </a:extLst>
          </p:cNvPr>
          <p:cNvSpPr txBox="1"/>
          <p:nvPr/>
        </p:nvSpPr>
        <p:spPr>
          <a:xfrm>
            <a:off x="6212939" y="4046217"/>
            <a:ext cx="49421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Negative pair: </a:t>
            </a:r>
            <a:r>
              <a:rPr lang="en-US" sz="2000" dirty="0"/>
              <a:t>cells from different </a:t>
            </a:r>
            <a:r>
              <a:rPr lang="en-US" sz="2000" dirty="0">
                <a:solidFill>
                  <a:srgbClr val="FF0000"/>
                </a:solidFill>
              </a:rPr>
              <a:t>cell types</a:t>
            </a:r>
          </a:p>
          <a:p>
            <a:r>
              <a:rPr lang="en-US" sz="2000" b="1" dirty="0"/>
              <a:t>Anchor pair</a:t>
            </a:r>
            <a:r>
              <a:rPr lang="en-US" sz="2000" dirty="0"/>
              <a:t>: </a:t>
            </a:r>
            <a:r>
              <a:rPr lang="en-US" altLang="zh-CN" sz="2000" dirty="0"/>
              <a:t>cells that are </a:t>
            </a:r>
            <a:r>
              <a:rPr lang="en-US" altLang="zh-CN" sz="2000" dirty="0">
                <a:solidFill>
                  <a:srgbClr val="FF0000"/>
                </a:solidFill>
              </a:rPr>
              <a:t>similar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FA805A5-5FF5-43A3-92D9-2CB288311358}"/>
              </a:ext>
            </a:extLst>
          </p:cNvPr>
          <p:cNvSpPr txBox="1"/>
          <p:nvPr/>
        </p:nvSpPr>
        <p:spPr>
          <a:xfrm>
            <a:off x="6212939" y="2937544"/>
            <a:ext cx="1211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Cell types</a:t>
            </a:r>
            <a:endParaRPr lang="en-US" sz="20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3" name="文本框 3">
            <a:extLst>
              <a:ext uri="{FF2B5EF4-FFF2-40B4-BE49-F238E27FC236}">
                <a16:creationId xmlns:a16="http://schemas.microsoft.com/office/drawing/2014/main" id="{B7E88349-C395-428D-AC1D-4178D07D8430}"/>
              </a:ext>
            </a:extLst>
          </p:cNvPr>
          <p:cNvSpPr txBox="1"/>
          <p:nvPr/>
        </p:nvSpPr>
        <p:spPr>
          <a:xfrm>
            <a:off x="6156496" y="1956394"/>
            <a:ext cx="5160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u="sng" dirty="0"/>
              <a:t>True Label</a:t>
            </a:r>
            <a:endParaRPr lang="en-US" sz="2000" b="1" u="sng" dirty="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3E244CF5-7A65-4A68-8EC7-A0D713155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171" y="2266319"/>
            <a:ext cx="2824253" cy="177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0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436687"/>
            <a:ext cx="11293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Strategies to make the NN unsupervised </a:t>
            </a:r>
            <a:endParaRPr kumimoji="1" lang="zh-CN" altLang="en-US" sz="36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218">
                <a:extLst>
                  <a:ext uri="{FF2B5EF4-FFF2-40B4-BE49-F238E27FC236}">
                    <a16:creationId xmlns:a16="http://schemas.microsoft.com/office/drawing/2014/main" id="{3DD9E31D-16AD-43E7-B1BE-ED718D0148AE}"/>
                  </a:ext>
                </a:extLst>
              </p:cNvPr>
              <p:cNvSpPr txBox="1"/>
              <p:nvPr/>
            </p:nvSpPr>
            <p:spPr>
              <a:xfrm>
                <a:off x="1204068" y="2545882"/>
                <a:ext cx="6511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14:m>
                  <m:oMath xmlns:m="http://schemas.openxmlformats.org/officeDocument/2006/math">
                    <m:r>
                      <a:rPr lang="en-US" sz="1400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文本框 218">
                <a:extLst>
                  <a:ext uri="{FF2B5EF4-FFF2-40B4-BE49-F238E27FC236}">
                    <a16:creationId xmlns:a16="http://schemas.microsoft.com/office/drawing/2014/main" id="{3DD9E31D-16AD-43E7-B1BE-ED718D014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068" y="2545882"/>
                <a:ext cx="651188" cy="307777"/>
              </a:xfrm>
              <a:prstGeom prst="rect">
                <a:avLst/>
              </a:prstGeom>
              <a:blipFill>
                <a:blip r:embed="rId3"/>
                <a:stretch>
                  <a:fillRect l="-283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214">
            <a:extLst>
              <a:ext uri="{FF2B5EF4-FFF2-40B4-BE49-F238E27FC236}">
                <a16:creationId xmlns:a16="http://schemas.microsoft.com/office/drawing/2014/main" id="{05545DF0-9EE3-4A69-9A69-B24F12A954A6}"/>
              </a:ext>
            </a:extLst>
          </p:cNvPr>
          <p:cNvCxnSpPr>
            <a:cxnSpLocks/>
          </p:cNvCxnSpPr>
          <p:nvPr/>
        </p:nvCxnSpPr>
        <p:spPr>
          <a:xfrm>
            <a:off x="5135108" y="3130704"/>
            <a:ext cx="3577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216">
            <a:extLst>
              <a:ext uri="{FF2B5EF4-FFF2-40B4-BE49-F238E27FC236}">
                <a16:creationId xmlns:a16="http://schemas.microsoft.com/office/drawing/2014/main" id="{8A2B76FA-5BC2-4B1E-A11E-0EF0A27A797E}"/>
              </a:ext>
            </a:extLst>
          </p:cNvPr>
          <p:cNvSpPr txBox="1"/>
          <p:nvPr/>
        </p:nvSpPr>
        <p:spPr>
          <a:xfrm>
            <a:off x="5499073" y="2899869"/>
            <a:ext cx="672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loss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椭圆 245">
            <a:extLst>
              <a:ext uri="{FF2B5EF4-FFF2-40B4-BE49-F238E27FC236}">
                <a16:creationId xmlns:a16="http://schemas.microsoft.com/office/drawing/2014/main" id="{0B2BCA39-5007-4C72-A2A8-1C4A7EF40765}"/>
              </a:ext>
            </a:extLst>
          </p:cNvPr>
          <p:cNvSpPr/>
          <p:nvPr/>
        </p:nvSpPr>
        <p:spPr>
          <a:xfrm>
            <a:off x="4404659" y="2794199"/>
            <a:ext cx="672719" cy="672719"/>
          </a:xfrm>
          <a:prstGeom prst="ellipse">
            <a:avLst/>
          </a:prstGeom>
          <a:noFill/>
          <a:ln w="38100">
            <a:solidFill>
              <a:srgbClr val="EAB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文本框 246">
            <a:extLst>
              <a:ext uri="{FF2B5EF4-FFF2-40B4-BE49-F238E27FC236}">
                <a16:creationId xmlns:a16="http://schemas.microsoft.com/office/drawing/2014/main" id="{FDD4F26C-D214-4A74-B90F-80407410C198}"/>
              </a:ext>
            </a:extLst>
          </p:cNvPr>
          <p:cNvSpPr txBox="1"/>
          <p:nvPr/>
        </p:nvSpPr>
        <p:spPr>
          <a:xfrm>
            <a:off x="4402784" y="2884075"/>
            <a:ext cx="6727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Classifier</a:t>
            </a:r>
          </a:p>
          <a:p>
            <a:pPr algn="ctr"/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cxnSp>
        <p:nvCxnSpPr>
          <p:cNvPr id="60" name="直接箭头连接符 240">
            <a:extLst>
              <a:ext uri="{FF2B5EF4-FFF2-40B4-BE49-F238E27FC236}">
                <a16:creationId xmlns:a16="http://schemas.microsoft.com/office/drawing/2014/main" id="{2FD6A3FC-BC8A-4C41-9D18-73CBA2F54C63}"/>
              </a:ext>
            </a:extLst>
          </p:cNvPr>
          <p:cNvCxnSpPr>
            <a:cxnSpLocks/>
          </p:cNvCxnSpPr>
          <p:nvPr/>
        </p:nvCxnSpPr>
        <p:spPr>
          <a:xfrm flipV="1">
            <a:off x="3900736" y="3251750"/>
            <a:ext cx="478067" cy="7188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3B251BF-5873-4D8D-A210-10C565B62974}"/>
              </a:ext>
            </a:extLst>
          </p:cNvPr>
          <p:cNvGrpSpPr/>
          <p:nvPr/>
        </p:nvGrpSpPr>
        <p:grpSpPr>
          <a:xfrm>
            <a:off x="1495084" y="3065195"/>
            <a:ext cx="2522349" cy="1264154"/>
            <a:chOff x="5696018" y="3008605"/>
            <a:chExt cx="2522349" cy="1264154"/>
          </a:xfrm>
        </p:grpSpPr>
        <p:sp>
          <p:nvSpPr>
            <p:cNvPr id="62" name="椭圆 199">
              <a:extLst>
                <a:ext uri="{FF2B5EF4-FFF2-40B4-BE49-F238E27FC236}">
                  <a16:creationId xmlns:a16="http://schemas.microsoft.com/office/drawing/2014/main" id="{81B7AF7B-5F82-4ABA-A57A-CA9F3DF9D37E}"/>
                </a:ext>
              </a:extLst>
            </p:cNvPr>
            <p:cNvSpPr/>
            <p:nvPr/>
          </p:nvSpPr>
          <p:spPr>
            <a:xfrm>
              <a:off x="6884103" y="3600040"/>
              <a:ext cx="672719" cy="672719"/>
            </a:xfrm>
            <a:prstGeom prst="ellipse">
              <a:avLst/>
            </a:prstGeom>
            <a:noFill/>
            <a:ln w="38100">
              <a:solidFill>
                <a:srgbClr val="95AC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文本框 201">
              <a:extLst>
                <a:ext uri="{FF2B5EF4-FFF2-40B4-BE49-F238E27FC236}">
                  <a16:creationId xmlns:a16="http://schemas.microsoft.com/office/drawing/2014/main" id="{53E53EEC-F0C3-41C3-B541-D6ED81E188D4}"/>
                </a:ext>
              </a:extLst>
            </p:cNvPr>
            <p:cNvSpPr txBox="1"/>
            <p:nvPr/>
          </p:nvSpPr>
          <p:spPr>
            <a:xfrm>
              <a:off x="6884103" y="3805594"/>
              <a:ext cx="67271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Encoder</a:t>
              </a:r>
              <a:endPara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4" name="直接箭头连接符 202">
              <a:extLst>
                <a:ext uri="{FF2B5EF4-FFF2-40B4-BE49-F238E27FC236}">
                  <a16:creationId xmlns:a16="http://schemas.microsoft.com/office/drawing/2014/main" id="{D4293E75-25DE-421B-8C69-4C8742CBFE16}"/>
                </a:ext>
              </a:extLst>
            </p:cNvPr>
            <p:cNvCxnSpPr>
              <a:cxnSpLocks/>
            </p:cNvCxnSpPr>
            <p:nvPr/>
          </p:nvCxnSpPr>
          <p:spPr>
            <a:xfrm>
              <a:off x="5696018" y="3272153"/>
              <a:ext cx="42089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204">
              <a:extLst>
                <a:ext uri="{FF2B5EF4-FFF2-40B4-BE49-F238E27FC236}">
                  <a16:creationId xmlns:a16="http://schemas.microsoft.com/office/drawing/2014/main" id="{439C2859-41F1-40EF-B531-EECC6F4731C1}"/>
                </a:ext>
              </a:extLst>
            </p:cNvPr>
            <p:cNvSpPr/>
            <p:nvPr/>
          </p:nvSpPr>
          <p:spPr>
            <a:xfrm>
              <a:off x="7890034" y="3778194"/>
              <a:ext cx="175364" cy="3256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直接箭头连接符 206">
              <a:extLst>
                <a:ext uri="{FF2B5EF4-FFF2-40B4-BE49-F238E27FC236}">
                  <a16:creationId xmlns:a16="http://schemas.microsoft.com/office/drawing/2014/main" id="{97B7971E-CC20-4448-A2FB-2731E1BC8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7578" y="3941028"/>
              <a:ext cx="236184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椭圆 222">
              <a:extLst>
                <a:ext uri="{FF2B5EF4-FFF2-40B4-BE49-F238E27FC236}">
                  <a16:creationId xmlns:a16="http://schemas.microsoft.com/office/drawing/2014/main" id="{D94955D3-ACCF-4378-BCF5-E1DBE04F9740}"/>
                </a:ext>
              </a:extLst>
            </p:cNvPr>
            <p:cNvSpPr/>
            <p:nvPr/>
          </p:nvSpPr>
          <p:spPr>
            <a:xfrm>
              <a:off x="6189758" y="3008605"/>
              <a:ext cx="527096" cy="527096"/>
            </a:xfrm>
            <a:prstGeom prst="ellipse">
              <a:avLst/>
            </a:prstGeom>
            <a:noFill/>
            <a:ln w="38100">
              <a:solidFill>
                <a:srgbClr val="95AC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文本框 223">
              <a:extLst>
                <a:ext uri="{FF2B5EF4-FFF2-40B4-BE49-F238E27FC236}">
                  <a16:creationId xmlns:a16="http://schemas.microsoft.com/office/drawing/2014/main" id="{A4FCE3E8-0B2E-4153-A971-58637E197573}"/>
                </a:ext>
              </a:extLst>
            </p:cNvPr>
            <p:cNvSpPr txBox="1"/>
            <p:nvPr/>
          </p:nvSpPr>
          <p:spPr>
            <a:xfrm>
              <a:off x="6116946" y="3119773"/>
              <a:ext cx="672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Encoder X</a:t>
              </a:r>
              <a:endPara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9" name="直接箭头连接符 226">
              <a:extLst>
                <a:ext uri="{FF2B5EF4-FFF2-40B4-BE49-F238E27FC236}">
                  <a16:creationId xmlns:a16="http://schemas.microsoft.com/office/drawing/2014/main" id="{0132C112-F7B2-4F43-9DD1-E84FE1BEBB54}"/>
                </a:ext>
              </a:extLst>
            </p:cNvPr>
            <p:cNvCxnSpPr>
              <a:cxnSpLocks/>
            </p:cNvCxnSpPr>
            <p:nvPr/>
          </p:nvCxnSpPr>
          <p:spPr>
            <a:xfrm>
              <a:off x="6762331" y="3260425"/>
              <a:ext cx="298856" cy="3055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297">
              <a:extLst>
                <a:ext uri="{FF2B5EF4-FFF2-40B4-BE49-F238E27FC236}">
                  <a16:creationId xmlns:a16="http://schemas.microsoft.com/office/drawing/2014/main" id="{28E31257-9734-4688-8254-B08D28879B46}"/>
                </a:ext>
              </a:extLst>
            </p:cNvPr>
            <p:cNvSpPr txBox="1"/>
            <p:nvPr/>
          </p:nvSpPr>
          <p:spPr>
            <a:xfrm>
              <a:off x="7801892" y="3508564"/>
              <a:ext cx="4164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’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1" name="直接箭头连接符 209">
            <a:extLst>
              <a:ext uri="{FF2B5EF4-FFF2-40B4-BE49-F238E27FC236}">
                <a16:creationId xmlns:a16="http://schemas.microsoft.com/office/drawing/2014/main" id="{EAE4D01D-D5AC-4194-AE5B-F54179CDF775}"/>
              </a:ext>
            </a:extLst>
          </p:cNvPr>
          <p:cNvCxnSpPr>
            <a:cxnSpLocks/>
          </p:cNvCxnSpPr>
          <p:nvPr/>
        </p:nvCxnSpPr>
        <p:spPr>
          <a:xfrm>
            <a:off x="3900736" y="4061998"/>
            <a:ext cx="478067" cy="409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211">
            <a:extLst>
              <a:ext uri="{FF2B5EF4-FFF2-40B4-BE49-F238E27FC236}">
                <a16:creationId xmlns:a16="http://schemas.microsoft.com/office/drawing/2014/main" id="{754F3D9C-FC5E-4A4B-8D99-CD38F17DEF18}"/>
              </a:ext>
            </a:extLst>
          </p:cNvPr>
          <p:cNvSpPr/>
          <p:nvPr/>
        </p:nvSpPr>
        <p:spPr>
          <a:xfrm>
            <a:off x="4421000" y="4110356"/>
            <a:ext cx="672719" cy="672719"/>
          </a:xfrm>
          <a:prstGeom prst="ellipse">
            <a:avLst/>
          </a:prstGeom>
          <a:noFill/>
          <a:ln w="38100">
            <a:solidFill>
              <a:srgbClr val="F3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文本框 212">
            <a:extLst>
              <a:ext uri="{FF2B5EF4-FFF2-40B4-BE49-F238E27FC236}">
                <a16:creationId xmlns:a16="http://schemas.microsoft.com/office/drawing/2014/main" id="{A9E3B564-F46D-4911-892F-251D5E7B08DD}"/>
              </a:ext>
            </a:extLst>
          </p:cNvPr>
          <p:cNvSpPr txBox="1"/>
          <p:nvPr/>
        </p:nvSpPr>
        <p:spPr>
          <a:xfrm>
            <a:off x="4318691" y="4261465"/>
            <a:ext cx="8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Discriminator</a:t>
            </a: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直接箭头连接符 215">
            <a:extLst>
              <a:ext uri="{FF2B5EF4-FFF2-40B4-BE49-F238E27FC236}">
                <a16:creationId xmlns:a16="http://schemas.microsoft.com/office/drawing/2014/main" id="{14A0226D-BCD3-41D7-8ED9-7F853BABA667}"/>
              </a:ext>
            </a:extLst>
          </p:cNvPr>
          <p:cNvCxnSpPr>
            <a:cxnSpLocks/>
          </p:cNvCxnSpPr>
          <p:nvPr/>
        </p:nvCxnSpPr>
        <p:spPr>
          <a:xfrm>
            <a:off x="5142712" y="4443109"/>
            <a:ext cx="3577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217">
            <a:extLst>
              <a:ext uri="{FF2B5EF4-FFF2-40B4-BE49-F238E27FC236}">
                <a16:creationId xmlns:a16="http://schemas.microsoft.com/office/drawing/2014/main" id="{9A460CFA-E46D-446B-98D3-ECD8AB80930C}"/>
              </a:ext>
            </a:extLst>
          </p:cNvPr>
          <p:cNvSpPr txBox="1"/>
          <p:nvPr/>
        </p:nvSpPr>
        <p:spPr>
          <a:xfrm>
            <a:off x="5505323" y="4218852"/>
            <a:ext cx="782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loss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200">
            <a:extLst>
              <a:ext uri="{FF2B5EF4-FFF2-40B4-BE49-F238E27FC236}">
                <a16:creationId xmlns:a16="http://schemas.microsoft.com/office/drawing/2014/main" id="{28C7DDB4-C202-468F-B033-BF9278013C9B}"/>
              </a:ext>
            </a:extLst>
          </p:cNvPr>
          <p:cNvSpPr/>
          <p:nvPr/>
        </p:nvSpPr>
        <p:spPr>
          <a:xfrm>
            <a:off x="1288438" y="2854986"/>
            <a:ext cx="175364" cy="9025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直接箭头连接符 203">
            <a:extLst>
              <a:ext uri="{FF2B5EF4-FFF2-40B4-BE49-F238E27FC236}">
                <a16:creationId xmlns:a16="http://schemas.microsoft.com/office/drawing/2014/main" id="{5EC77A8C-FE6B-4349-AE61-604E2B201516}"/>
              </a:ext>
            </a:extLst>
          </p:cNvPr>
          <p:cNvCxnSpPr>
            <a:cxnSpLocks/>
          </p:cNvCxnSpPr>
          <p:nvPr/>
        </p:nvCxnSpPr>
        <p:spPr>
          <a:xfrm flipV="1">
            <a:off x="1495800" y="4785837"/>
            <a:ext cx="419961" cy="36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205">
            <a:extLst>
              <a:ext uri="{FF2B5EF4-FFF2-40B4-BE49-F238E27FC236}">
                <a16:creationId xmlns:a16="http://schemas.microsoft.com/office/drawing/2014/main" id="{40E990F1-C4E2-4868-874F-3E1204F3AC52}"/>
              </a:ext>
            </a:extLst>
          </p:cNvPr>
          <p:cNvSpPr/>
          <p:nvPr/>
        </p:nvSpPr>
        <p:spPr>
          <a:xfrm>
            <a:off x="3697498" y="4771940"/>
            <a:ext cx="175364" cy="3256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直接箭头连接符 207">
            <a:extLst>
              <a:ext uri="{FF2B5EF4-FFF2-40B4-BE49-F238E27FC236}">
                <a16:creationId xmlns:a16="http://schemas.microsoft.com/office/drawing/2014/main" id="{720CAC51-5E21-4488-8030-28C2C72AD409}"/>
              </a:ext>
            </a:extLst>
          </p:cNvPr>
          <p:cNvCxnSpPr>
            <a:cxnSpLocks/>
          </p:cNvCxnSpPr>
          <p:nvPr/>
        </p:nvCxnSpPr>
        <p:spPr>
          <a:xfrm>
            <a:off x="3425042" y="4060698"/>
            <a:ext cx="236184" cy="8756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210">
            <a:extLst>
              <a:ext uri="{FF2B5EF4-FFF2-40B4-BE49-F238E27FC236}">
                <a16:creationId xmlns:a16="http://schemas.microsoft.com/office/drawing/2014/main" id="{4D556518-CE27-4730-A612-39CFF202203B}"/>
              </a:ext>
            </a:extLst>
          </p:cNvPr>
          <p:cNvCxnSpPr>
            <a:cxnSpLocks/>
          </p:cNvCxnSpPr>
          <p:nvPr/>
        </p:nvCxnSpPr>
        <p:spPr>
          <a:xfrm flipV="1">
            <a:off x="3914023" y="4576140"/>
            <a:ext cx="473179" cy="3586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219">
                <a:extLst>
                  <a:ext uri="{FF2B5EF4-FFF2-40B4-BE49-F238E27FC236}">
                    <a16:creationId xmlns:a16="http://schemas.microsoft.com/office/drawing/2014/main" id="{033655F6-F645-4582-87C7-122CD209B13B}"/>
                  </a:ext>
                </a:extLst>
              </p:cNvPr>
              <p:cNvSpPr txBox="1"/>
              <p:nvPr/>
            </p:nvSpPr>
            <p:spPr>
              <a:xfrm>
                <a:off x="1234335" y="3849387"/>
                <a:ext cx="6455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1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文本框 219">
                <a:extLst>
                  <a:ext uri="{FF2B5EF4-FFF2-40B4-BE49-F238E27FC236}">
                    <a16:creationId xmlns:a16="http://schemas.microsoft.com/office/drawing/2014/main" id="{033655F6-F645-4582-87C7-122CD209B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335" y="3849387"/>
                <a:ext cx="645554" cy="307777"/>
              </a:xfrm>
              <a:prstGeom prst="rect">
                <a:avLst/>
              </a:prstGeom>
              <a:blipFill>
                <a:blip r:embed="rId4"/>
                <a:stretch>
                  <a:fillRect l="-2830"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文本框 221">
            <a:extLst>
              <a:ext uri="{FF2B5EF4-FFF2-40B4-BE49-F238E27FC236}">
                <a16:creationId xmlns:a16="http://schemas.microsoft.com/office/drawing/2014/main" id="{B1334820-E69C-4B9D-A193-637AC6019406}"/>
              </a:ext>
            </a:extLst>
          </p:cNvPr>
          <p:cNvSpPr txBox="1"/>
          <p:nvPr/>
        </p:nvSpPr>
        <p:spPr>
          <a:xfrm>
            <a:off x="3586375" y="4497943"/>
            <a:ext cx="439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椭圆 224">
            <a:extLst>
              <a:ext uri="{FF2B5EF4-FFF2-40B4-BE49-F238E27FC236}">
                <a16:creationId xmlns:a16="http://schemas.microsoft.com/office/drawing/2014/main" id="{53747DF4-626E-4CCC-BBD3-BAE9102DF914}"/>
              </a:ext>
            </a:extLst>
          </p:cNvPr>
          <p:cNvSpPr/>
          <p:nvPr/>
        </p:nvSpPr>
        <p:spPr>
          <a:xfrm>
            <a:off x="1996288" y="4492593"/>
            <a:ext cx="527096" cy="527096"/>
          </a:xfrm>
          <a:prstGeom prst="ellipse">
            <a:avLst/>
          </a:prstGeom>
          <a:noFill/>
          <a:ln w="38100">
            <a:solidFill>
              <a:srgbClr val="95A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文本框 225">
            <a:extLst>
              <a:ext uri="{FF2B5EF4-FFF2-40B4-BE49-F238E27FC236}">
                <a16:creationId xmlns:a16="http://schemas.microsoft.com/office/drawing/2014/main" id="{AB99C28D-BDB7-48DD-B85C-1146D94693E9}"/>
              </a:ext>
            </a:extLst>
          </p:cNvPr>
          <p:cNvSpPr txBox="1"/>
          <p:nvPr/>
        </p:nvSpPr>
        <p:spPr>
          <a:xfrm>
            <a:off x="1923476" y="4603761"/>
            <a:ext cx="67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 Y</a:t>
            </a: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直接箭头连接符 227">
            <a:extLst>
              <a:ext uri="{FF2B5EF4-FFF2-40B4-BE49-F238E27FC236}">
                <a16:creationId xmlns:a16="http://schemas.microsoft.com/office/drawing/2014/main" id="{778A2C77-0CB7-4F41-8690-B2813C3CC4F0}"/>
              </a:ext>
            </a:extLst>
          </p:cNvPr>
          <p:cNvCxnSpPr>
            <a:cxnSpLocks/>
          </p:cNvCxnSpPr>
          <p:nvPr/>
        </p:nvCxnSpPr>
        <p:spPr>
          <a:xfrm flipV="1">
            <a:off x="2563782" y="4353596"/>
            <a:ext cx="298856" cy="3466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228">
            <a:extLst>
              <a:ext uri="{FF2B5EF4-FFF2-40B4-BE49-F238E27FC236}">
                <a16:creationId xmlns:a16="http://schemas.microsoft.com/office/drawing/2014/main" id="{ABE7A6C9-1409-4064-B7B2-130E96322DDE}"/>
              </a:ext>
            </a:extLst>
          </p:cNvPr>
          <p:cNvSpPr/>
          <p:nvPr/>
        </p:nvSpPr>
        <p:spPr>
          <a:xfrm>
            <a:off x="1284080" y="4160451"/>
            <a:ext cx="175364" cy="1295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文本框 3">
            <a:extLst>
              <a:ext uri="{FF2B5EF4-FFF2-40B4-BE49-F238E27FC236}">
                <a16:creationId xmlns:a16="http://schemas.microsoft.com/office/drawing/2014/main" id="{F3B916DE-3923-43F4-876F-2AE68201D5C8}"/>
              </a:ext>
            </a:extLst>
          </p:cNvPr>
          <p:cNvSpPr txBox="1"/>
          <p:nvPr/>
        </p:nvSpPr>
        <p:spPr>
          <a:xfrm>
            <a:off x="995847" y="1954515"/>
            <a:ext cx="5160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u="sng" dirty="0"/>
              <a:t>Architecture of the neural network</a:t>
            </a:r>
            <a:endParaRPr lang="en-US" sz="2000" b="1" u="sng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244CE64-ADCD-4863-BCC9-75EA009C5F27}"/>
              </a:ext>
            </a:extLst>
          </p:cNvPr>
          <p:cNvSpPr txBox="1"/>
          <p:nvPr/>
        </p:nvSpPr>
        <p:spPr>
          <a:xfrm>
            <a:off x="6212937" y="4046608"/>
            <a:ext cx="4942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Negative pair: </a:t>
            </a:r>
            <a:r>
              <a:rPr lang="en-US" sz="2000" dirty="0"/>
              <a:t>cells from different </a:t>
            </a:r>
            <a:r>
              <a:rPr lang="en-US" sz="2000" dirty="0">
                <a:solidFill>
                  <a:srgbClr val="FF0000"/>
                </a:solidFill>
              </a:rPr>
              <a:t>clusters</a:t>
            </a:r>
          </a:p>
          <a:p>
            <a:r>
              <a:rPr lang="en-US" sz="2000" b="1" dirty="0"/>
              <a:t>Anchor pair</a:t>
            </a:r>
            <a:r>
              <a:rPr lang="en-US" sz="2000" dirty="0"/>
              <a:t>: </a:t>
            </a:r>
            <a:r>
              <a:rPr lang="en-US" altLang="zh-CN" sz="2000" dirty="0"/>
              <a:t>unsupervised algorithm to define </a:t>
            </a:r>
            <a:r>
              <a:rPr lang="en-US" altLang="zh-CN" sz="2000" dirty="0">
                <a:solidFill>
                  <a:srgbClr val="FF0000"/>
                </a:solidFill>
              </a:rPr>
              <a:t>similar cells / anchors </a:t>
            </a:r>
            <a:r>
              <a:rPr lang="en-US" altLang="zh-CN" sz="2000" dirty="0"/>
              <a:t>(CCA+MNN)</a:t>
            </a:r>
            <a:endParaRPr lang="en-US" sz="2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FA805A5-5FF5-43A3-92D9-2CB288311358}"/>
              </a:ext>
            </a:extLst>
          </p:cNvPr>
          <p:cNvSpPr txBox="1"/>
          <p:nvPr/>
        </p:nvSpPr>
        <p:spPr>
          <a:xfrm>
            <a:off x="6212937" y="2937935"/>
            <a:ext cx="1211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Cell types</a:t>
            </a:r>
            <a:endParaRPr lang="en-US" sz="20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40" name="直接箭头连接符 202">
            <a:extLst>
              <a:ext uri="{FF2B5EF4-FFF2-40B4-BE49-F238E27FC236}">
                <a16:creationId xmlns:a16="http://schemas.microsoft.com/office/drawing/2014/main" id="{D16CB671-3462-4262-B20C-718DAB51E319}"/>
              </a:ext>
            </a:extLst>
          </p:cNvPr>
          <p:cNvCxnSpPr>
            <a:cxnSpLocks/>
          </p:cNvCxnSpPr>
          <p:nvPr/>
        </p:nvCxnSpPr>
        <p:spPr>
          <a:xfrm>
            <a:off x="7424497" y="3174633"/>
            <a:ext cx="420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7D6ECBE-DA6D-48CE-B82A-C58FFBE2821F}"/>
              </a:ext>
            </a:extLst>
          </p:cNvPr>
          <p:cNvSpPr txBox="1"/>
          <p:nvPr/>
        </p:nvSpPr>
        <p:spPr>
          <a:xfrm>
            <a:off x="7845391" y="2937935"/>
            <a:ext cx="1149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Clusters</a:t>
            </a:r>
            <a:endParaRPr lang="en-US" sz="2000" i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3" name="文本框 3">
            <a:extLst>
              <a:ext uri="{FF2B5EF4-FFF2-40B4-BE49-F238E27FC236}">
                <a16:creationId xmlns:a16="http://schemas.microsoft.com/office/drawing/2014/main" id="{B7E88349-C395-428D-AC1D-4178D07D8430}"/>
              </a:ext>
            </a:extLst>
          </p:cNvPr>
          <p:cNvSpPr txBox="1"/>
          <p:nvPr/>
        </p:nvSpPr>
        <p:spPr>
          <a:xfrm>
            <a:off x="6156494" y="1956785"/>
            <a:ext cx="5160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u="sng" dirty="0"/>
              <a:t>True Label</a:t>
            </a:r>
            <a:endParaRPr lang="en-US" sz="2000" b="1" u="sng" dirty="0"/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076B039C-1252-4A2B-AA67-6664B13E7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172" y="2266319"/>
            <a:ext cx="2824253" cy="1772172"/>
          </a:xfrm>
          <a:prstGeom prst="rect">
            <a:avLst/>
          </a:prstGeom>
        </p:spPr>
      </p:pic>
      <p:sp>
        <p:nvSpPr>
          <p:cNvPr id="156" name="文本框 3">
            <a:extLst>
              <a:ext uri="{FF2B5EF4-FFF2-40B4-BE49-F238E27FC236}">
                <a16:creationId xmlns:a16="http://schemas.microsoft.com/office/drawing/2014/main" id="{196C0621-A94B-4601-AC55-5B665F3800A3}"/>
              </a:ext>
            </a:extLst>
          </p:cNvPr>
          <p:cNvSpPr txBox="1"/>
          <p:nvPr/>
        </p:nvSpPr>
        <p:spPr>
          <a:xfrm>
            <a:off x="995847" y="5856818"/>
            <a:ext cx="872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AMANDA: 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altLang="zh-CN" b="1" dirty="0"/>
              <a:t>lignment of </a:t>
            </a:r>
            <a:r>
              <a:rPr lang="en-US" altLang="zh-CN" b="1" dirty="0" err="1"/>
              <a:t>sc</a:t>
            </a:r>
            <a:r>
              <a:rPr lang="en-US" altLang="zh-CN" b="1" dirty="0" err="1">
                <a:solidFill>
                  <a:srgbClr val="FF0000"/>
                </a:solidFill>
              </a:rPr>
              <a:t>M</a:t>
            </a:r>
            <a:r>
              <a:rPr lang="en-US" altLang="zh-CN" b="1" dirty="0" err="1"/>
              <a:t>ulti</a:t>
            </a:r>
            <a:r>
              <a:rPr lang="en-US" altLang="zh-CN" b="1" dirty="0"/>
              <a:t>-Omics by 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altLang="zh-CN" b="1" dirty="0"/>
              <a:t>dversarial </a:t>
            </a:r>
            <a:r>
              <a:rPr lang="en-US" altLang="zh-CN" b="1" dirty="0">
                <a:solidFill>
                  <a:srgbClr val="FF0000"/>
                </a:solidFill>
              </a:rPr>
              <a:t>N</a:t>
            </a:r>
            <a:r>
              <a:rPr lang="en-US" altLang="zh-CN" b="1" dirty="0"/>
              <a:t>etwork that </a:t>
            </a:r>
            <a:r>
              <a:rPr lang="en-US" altLang="zh-CN" b="1" dirty="0">
                <a:solidFill>
                  <a:srgbClr val="FF0000"/>
                </a:solidFill>
              </a:rPr>
              <a:t>D</a:t>
            </a:r>
            <a:r>
              <a:rPr lang="en-US" altLang="zh-CN" b="1" dirty="0"/>
              <a:t>iscriminates 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altLang="zh-CN" b="1" dirty="0"/>
              <a:t>nchors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764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436687"/>
            <a:ext cx="11293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Benchmark dataset to evaluate the performance</a:t>
            </a:r>
            <a:endParaRPr kumimoji="1" lang="zh-CN" altLang="en-US" sz="36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D0F620AB-C0AF-47BA-A0A2-2711F91207F8}"/>
              </a:ext>
            </a:extLst>
          </p:cNvPr>
          <p:cNvSpPr txBox="1"/>
          <p:nvPr/>
        </p:nvSpPr>
        <p:spPr>
          <a:xfrm>
            <a:off x="814561" y="1996125"/>
            <a:ext cx="102061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SNARE-seq technique measures </a:t>
            </a:r>
            <a:r>
              <a:rPr lang="en-US" sz="2200" dirty="0">
                <a:solidFill>
                  <a:srgbClr val="FF0000"/>
                </a:solidFill>
              </a:rPr>
              <a:t>expression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FF0000"/>
                </a:solidFill>
              </a:rPr>
              <a:t>chromatin accessibility </a:t>
            </a:r>
            <a:r>
              <a:rPr lang="en-US" sz="2200" dirty="0"/>
              <a:t>simultaneously.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3FBAE7-BAD8-49FE-8975-1608DE00FD89}"/>
              </a:ext>
            </a:extLst>
          </p:cNvPr>
          <p:cNvGrpSpPr/>
          <p:nvPr/>
        </p:nvGrpSpPr>
        <p:grpSpPr>
          <a:xfrm>
            <a:off x="1172633" y="2427012"/>
            <a:ext cx="10100058" cy="2288419"/>
            <a:chOff x="289941" y="2619242"/>
            <a:chExt cx="11602790" cy="2628900"/>
          </a:xfrm>
        </p:grpSpPr>
        <p:pic>
          <p:nvPicPr>
            <p:cNvPr id="7" name="内容占位符 4" descr="图片包含 游戏机, 钟表&#10;&#10;描述已自动生成">
              <a:extLst>
                <a:ext uri="{FF2B5EF4-FFF2-40B4-BE49-F238E27FC236}">
                  <a16:creationId xmlns:a16="http://schemas.microsoft.com/office/drawing/2014/main" id="{AD3EBD15-C3CA-462D-9F30-10EDFDB66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41" y="2619242"/>
              <a:ext cx="10515600" cy="2628900"/>
            </a:xfrm>
            <a:prstGeom prst="rect">
              <a:avLst/>
            </a:prstGeom>
          </p:spPr>
        </p:pic>
        <p:sp>
          <p:nvSpPr>
            <p:cNvPr id="9" name="文本框 2">
              <a:extLst>
                <a:ext uri="{FF2B5EF4-FFF2-40B4-BE49-F238E27FC236}">
                  <a16:creationId xmlns:a16="http://schemas.microsoft.com/office/drawing/2014/main" id="{DB57A315-4EEA-4657-8F66-A456D37502EF}"/>
                </a:ext>
              </a:extLst>
            </p:cNvPr>
            <p:cNvSpPr txBox="1"/>
            <p:nvPr/>
          </p:nvSpPr>
          <p:spPr>
            <a:xfrm>
              <a:off x="10553329" y="4357431"/>
              <a:ext cx="12159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snRNA-seq</a:t>
              </a:r>
              <a:endParaRPr lang="en-US" sz="1400" dirty="0"/>
            </a:p>
          </p:txBody>
        </p:sp>
        <p:sp>
          <p:nvSpPr>
            <p:cNvPr id="10" name="文本框 7">
              <a:extLst>
                <a:ext uri="{FF2B5EF4-FFF2-40B4-BE49-F238E27FC236}">
                  <a16:creationId xmlns:a16="http://schemas.microsoft.com/office/drawing/2014/main" id="{6C648B22-1175-4B69-9189-E5D2E5776AB7}"/>
                </a:ext>
              </a:extLst>
            </p:cNvPr>
            <p:cNvSpPr txBox="1"/>
            <p:nvPr/>
          </p:nvSpPr>
          <p:spPr>
            <a:xfrm>
              <a:off x="10553329" y="3715949"/>
              <a:ext cx="1339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snATAC</a:t>
              </a:r>
              <a:r>
                <a:rPr lang="en-US" altLang="zh-CN" sz="1400" dirty="0"/>
                <a:t>-seq</a:t>
              </a:r>
              <a:endParaRPr lang="en-US" sz="1400" dirty="0"/>
            </a:p>
          </p:txBody>
        </p:sp>
        <p:sp>
          <p:nvSpPr>
            <p:cNvPr id="11" name="文本框 3">
              <a:extLst>
                <a:ext uri="{FF2B5EF4-FFF2-40B4-BE49-F238E27FC236}">
                  <a16:creationId xmlns:a16="http://schemas.microsoft.com/office/drawing/2014/main" id="{21B3B79C-3882-4010-9B0C-EB526A660332}"/>
                </a:ext>
              </a:extLst>
            </p:cNvPr>
            <p:cNvSpPr txBox="1"/>
            <p:nvPr/>
          </p:nvSpPr>
          <p:spPr>
            <a:xfrm>
              <a:off x="8583046" y="4925386"/>
              <a:ext cx="3003401" cy="247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800" dirty="0"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Song Chen, </a:t>
              </a:r>
              <a:r>
                <a:rPr lang="en-US" sz="800" dirty="0">
                  <a:latin typeface="Arial" panose="020B0604020202020204" pitchFamily="34" charset="0"/>
                  <a:ea typeface="宋体" panose="02010600030101010101" pitchFamily="2" charset="-122"/>
                </a:rPr>
                <a:t>et</a:t>
              </a:r>
              <a:r>
                <a:rPr lang="zh-CN" altLang="en-US" sz="800" dirty="0"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  <a:r>
                <a:rPr lang="en-US" altLang="zh-CN" sz="800" dirty="0">
                  <a:latin typeface="Arial" panose="020B0604020202020204" pitchFamily="34" charset="0"/>
                  <a:ea typeface="宋体" panose="02010600030101010101" pitchFamily="2" charset="-122"/>
                </a:rPr>
                <a:t>al. 2019. Nature Biotechnology.</a:t>
              </a:r>
              <a:r>
                <a:rPr lang="zh-CN" altLang="en-US" sz="800" dirty="0"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  <a:endParaRPr lang="en-US" sz="800" dirty="0"/>
            </a:p>
          </p:txBody>
        </p:sp>
      </p:grpSp>
      <p:sp>
        <p:nvSpPr>
          <p:cNvPr id="12" name="文本框 3">
            <a:extLst>
              <a:ext uri="{FF2B5EF4-FFF2-40B4-BE49-F238E27FC236}">
                <a16:creationId xmlns:a16="http://schemas.microsoft.com/office/drawing/2014/main" id="{2EAC7E47-9EEB-40B1-9859-3F0896ACB970}"/>
              </a:ext>
            </a:extLst>
          </p:cNvPr>
          <p:cNvSpPr txBox="1"/>
          <p:nvPr/>
        </p:nvSpPr>
        <p:spPr>
          <a:xfrm>
            <a:off x="814561" y="5351267"/>
            <a:ext cx="58662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Cultured human BJ, H1, K562, and GM12878 cells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48D96F-E044-41B0-A9E1-85FCC5866CBF}"/>
              </a:ext>
            </a:extLst>
          </p:cNvPr>
          <p:cNvGrpSpPr/>
          <p:nvPr/>
        </p:nvGrpSpPr>
        <p:grpSpPr>
          <a:xfrm>
            <a:off x="6764000" y="4735804"/>
            <a:ext cx="3872014" cy="1842510"/>
            <a:chOff x="5443068" y="4765439"/>
            <a:chExt cx="3872014" cy="1842510"/>
          </a:xfrm>
        </p:grpSpPr>
        <p:pic>
          <p:nvPicPr>
            <p:cNvPr id="16" name="Picture 15" descr="Chart, scatter chart&#10;&#10;Description automatically generated">
              <a:extLst>
                <a:ext uri="{FF2B5EF4-FFF2-40B4-BE49-F238E27FC236}">
                  <a16:creationId xmlns:a16="http://schemas.microsoft.com/office/drawing/2014/main" id="{B24497FF-A73C-4F55-95DB-652D48BBB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503" r="23550"/>
            <a:stretch/>
          </p:blipFill>
          <p:spPr>
            <a:xfrm>
              <a:off x="7553000" y="4765439"/>
              <a:ext cx="1762082" cy="1842510"/>
            </a:xfrm>
            <a:prstGeom prst="rect">
              <a:avLst/>
            </a:prstGeom>
          </p:spPr>
        </p:pic>
        <p:pic>
          <p:nvPicPr>
            <p:cNvPr id="14" name="Picture 13" descr="Chart, scatter chart&#10;&#10;Description automatically generated">
              <a:extLst>
                <a:ext uri="{FF2B5EF4-FFF2-40B4-BE49-F238E27FC236}">
                  <a16:creationId xmlns:a16="http://schemas.microsoft.com/office/drawing/2014/main" id="{8E316B90-BB6D-40EF-83D8-AE31E995D3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61" b="52330"/>
            <a:stretch/>
          </p:blipFill>
          <p:spPr>
            <a:xfrm>
              <a:off x="5443068" y="4796846"/>
              <a:ext cx="2231994" cy="1811103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8B08CA8-5A7D-4341-AAA3-840C1A3B1199}"/>
              </a:ext>
            </a:extLst>
          </p:cNvPr>
          <p:cNvSpPr/>
          <p:nvPr/>
        </p:nvSpPr>
        <p:spPr>
          <a:xfrm>
            <a:off x="814561" y="5923081"/>
            <a:ext cx="59494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Reference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Song Chen, et</a:t>
            </a:r>
            <a:r>
              <a:rPr lang="zh-CN" altLang="en-US" sz="1600" dirty="0"/>
              <a:t> </a:t>
            </a:r>
            <a:r>
              <a:rPr lang="en-US" altLang="zh-CN" sz="1600" dirty="0"/>
              <a:t>al. High-throughput sequencing of the transcriptome and chromatin accessibility in the same cell. Nat </a:t>
            </a:r>
            <a:r>
              <a:rPr lang="en-US" altLang="zh-CN" sz="1600" dirty="0" err="1"/>
              <a:t>Biotechnol</a:t>
            </a:r>
            <a:r>
              <a:rPr lang="en-US" altLang="zh-CN" sz="1600" dirty="0"/>
              <a:t> 37(12):1452-1457 (2019).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33703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436687"/>
            <a:ext cx="11293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Current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results </a:t>
            </a:r>
            <a:endParaRPr kumimoji="1" lang="zh-CN" altLang="en-US" sz="40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4" name="文本框 90">
            <a:extLst>
              <a:ext uri="{FF2B5EF4-FFF2-40B4-BE49-F238E27FC236}">
                <a16:creationId xmlns:a16="http://schemas.microsoft.com/office/drawing/2014/main" id="{3531DFC2-4551-4D59-9D11-DB806F488C8E}"/>
              </a:ext>
            </a:extLst>
          </p:cNvPr>
          <p:cNvSpPr txBox="1"/>
          <p:nvPr/>
        </p:nvSpPr>
        <p:spPr>
          <a:xfrm>
            <a:off x="1101206" y="2285318"/>
            <a:ext cx="1043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PCA</a:t>
            </a:r>
          </a:p>
        </p:txBody>
      </p:sp>
      <p:sp>
        <p:nvSpPr>
          <p:cNvPr id="55" name="文本框 92">
            <a:extLst>
              <a:ext uri="{FF2B5EF4-FFF2-40B4-BE49-F238E27FC236}">
                <a16:creationId xmlns:a16="http://schemas.microsoft.com/office/drawing/2014/main" id="{693899E2-37E5-4929-A1E3-3887CA009016}"/>
              </a:ext>
            </a:extLst>
          </p:cNvPr>
          <p:cNvSpPr txBox="1"/>
          <p:nvPr/>
        </p:nvSpPr>
        <p:spPr>
          <a:xfrm>
            <a:off x="5877255" y="2288907"/>
            <a:ext cx="1387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UMAP</a:t>
            </a:r>
          </a:p>
        </p:txBody>
      </p:sp>
      <p:sp>
        <p:nvSpPr>
          <p:cNvPr id="56" name="文本框 3">
            <a:extLst>
              <a:ext uri="{FF2B5EF4-FFF2-40B4-BE49-F238E27FC236}">
                <a16:creationId xmlns:a16="http://schemas.microsoft.com/office/drawing/2014/main" id="{5E92D77C-0B5B-429B-B4C9-F8E4811010D3}"/>
              </a:ext>
            </a:extLst>
          </p:cNvPr>
          <p:cNvSpPr txBox="1"/>
          <p:nvPr/>
        </p:nvSpPr>
        <p:spPr>
          <a:xfrm>
            <a:off x="599409" y="1803753"/>
            <a:ext cx="102061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2-D co-embedded space generated by AMANDA and Seurat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19C4E6-FADB-4BFF-BA25-47F3F5E5B820}"/>
              </a:ext>
            </a:extLst>
          </p:cNvPr>
          <p:cNvSpPr txBox="1"/>
          <p:nvPr/>
        </p:nvSpPr>
        <p:spPr>
          <a:xfrm>
            <a:off x="2355506" y="2580802"/>
            <a:ext cx="1171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AMANDA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4ADE08-8C53-472E-805E-E439B915CD9C}"/>
              </a:ext>
            </a:extLst>
          </p:cNvPr>
          <p:cNvSpPr txBox="1"/>
          <p:nvPr/>
        </p:nvSpPr>
        <p:spPr>
          <a:xfrm>
            <a:off x="4345637" y="2580801"/>
            <a:ext cx="1171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Seurat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6242E3-6768-49FE-BD88-38A002390D08}"/>
              </a:ext>
            </a:extLst>
          </p:cNvPr>
          <p:cNvSpPr txBox="1"/>
          <p:nvPr/>
        </p:nvSpPr>
        <p:spPr>
          <a:xfrm>
            <a:off x="7530648" y="2590498"/>
            <a:ext cx="1171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AMANDA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29FD89D-B0EA-4C03-9E83-0DC9A84B8D69}"/>
              </a:ext>
            </a:extLst>
          </p:cNvPr>
          <p:cNvSpPr txBox="1"/>
          <p:nvPr/>
        </p:nvSpPr>
        <p:spPr>
          <a:xfrm>
            <a:off x="9482831" y="2589923"/>
            <a:ext cx="1171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Seurat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622122-4206-4453-B58E-F2B2B79D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13"/>
          <a:stretch/>
        </p:blipFill>
        <p:spPr>
          <a:xfrm>
            <a:off x="3872869" y="2891525"/>
            <a:ext cx="2008237" cy="170415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E5B3CA0-7557-46B8-9F68-B92104AB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005" y="4725902"/>
            <a:ext cx="2008237" cy="187484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4289A61-26F0-42A4-94A1-E4E4EB648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4758" y="4651670"/>
            <a:ext cx="1948125" cy="183181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2DAB7D6-5045-4399-9316-D2C52A9B8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4757" y="2940923"/>
            <a:ext cx="1948126" cy="1765270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D50CD0C6-F6F9-8A46-B866-BE509A0DB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2" b="72481"/>
          <a:stretch/>
        </p:blipFill>
        <p:spPr bwMode="auto">
          <a:xfrm>
            <a:off x="686329" y="4595684"/>
            <a:ext cx="1028011" cy="57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3F64B1C-0D43-704F-B546-8867BAD02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27"/>
          <a:stretch/>
        </p:blipFill>
        <p:spPr bwMode="auto">
          <a:xfrm>
            <a:off x="1649065" y="2845508"/>
            <a:ext cx="2116411" cy="208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BB1F630-8AAD-5D43-A631-B25EC8FB3A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80"/>
          <a:stretch/>
        </p:blipFill>
        <p:spPr bwMode="auto">
          <a:xfrm>
            <a:off x="1649062" y="4651670"/>
            <a:ext cx="2116414" cy="20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4FC189DF-EC98-E640-AAAB-64F7A8A90A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9" b="61259"/>
          <a:stretch/>
        </p:blipFill>
        <p:spPr bwMode="auto">
          <a:xfrm>
            <a:off x="686329" y="3233965"/>
            <a:ext cx="922433" cy="80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201089-0F24-644D-B520-76CD8E9AE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96"/>
          <a:stretch/>
        </p:blipFill>
        <p:spPr bwMode="auto">
          <a:xfrm>
            <a:off x="6831839" y="2841297"/>
            <a:ext cx="2154003" cy="20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DCA1C37-AC23-154C-8071-9E477B7EC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07"/>
          <a:stretch/>
        </p:blipFill>
        <p:spPr bwMode="auto">
          <a:xfrm>
            <a:off x="6833703" y="4607559"/>
            <a:ext cx="2155868" cy="206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719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436687"/>
            <a:ext cx="11293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Current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results </a:t>
            </a:r>
            <a:endParaRPr kumimoji="1" lang="zh-CN" altLang="en-US" sz="40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2C6420EE-7B64-0143-AB27-456BAEAA3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803" y="2449862"/>
            <a:ext cx="4476222" cy="35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3">
            <a:extLst>
              <a:ext uri="{FF2B5EF4-FFF2-40B4-BE49-F238E27FC236}">
                <a16:creationId xmlns:a16="http://schemas.microsoft.com/office/drawing/2014/main" id="{9679E2E7-F335-9F43-823F-9C234483E961}"/>
              </a:ext>
            </a:extLst>
          </p:cNvPr>
          <p:cNvSpPr txBox="1"/>
          <p:nvPr/>
        </p:nvSpPr>
        <p:spPr>
          <a:xfrm>
            <a:off x="599409" y="2659559"/>
            <a:ext cx="549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Tra</a:t>
            </a:r>
            <a:r>
              <a:rPr lang="en-US" altLang="zh-CN" sz="2200" dirty="0"/>
              <a:t>nsfer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cluster</a:t>
            </a:r>
            <a:r>
              <a:rPr lang="zh-CN" altLang="en-US" sz="2200" dirty="0"/>
              <a:t> </a:t>
            </a:r>
            <a:r>
              <a:rPr lang="en-US" altLang="zh-CN" sz="2200" dirty="0"/>
              <a:t>labels</a:t>
            </a:r>
            <a:r>
              <a:rPr lang="zh-CN" altLang="en-US" sz="2200" dirty="0"/>
              <a:t> </a:t>
            </a:r>
            <a:r>
              <a:rPr lang="en-US" altLang="zh-CN" sz="2200" dirty="0"/>
              <a:t>from</a:t>
            </a:r>
            <a:r>
              <a:rPr lang="zh-CN" altLang="en-US" sz="2200" dirty="0"/>
              <a:t> </a:t>
            </a:r>
            <a:r>
              <a:rPr lang="en-US" altLang="zh-CN" sz="2200" dirty="0" err="1"/>
              <a:t>scRNA</a:t>
            </a:r>
            <a:r>
              <a:rPr lang="en-US" altLang="zh-CN" sz="2200" dirty="0"/>
              <a:t>-seq</a:t>
            </a:r>
            <a:r>
              <a:rPr lang="zh-CN" altLang="en-US" sz="2200" dirty="0"/>
              <a:t> </a:t>
            </a:r>
            <a:r>
              <a:rPr lang="en-US" altLang="zh-CN" sz="2200" dirty="0"/>
              <a:t>to</a:t>
            </a:r>
            <a:r>
              <a:rPr lang="zh-CN" altLang="en-US" sz="2200" dirty="0"/>
              <a:t> </a:t>
            </a:r>
            <a:r>
              <a:rPr lang="en-US" altLang="zh-CN" sz="2200" dirty="0" err="1"/>
              <a:t>scATAC</a:t>
            </a:r>
            <a:r>
              <a:rPr lang="en-US" altLang="zh-CN" sz="2200" dirty="0"/>
              <a:t>-seq</a:t>
            </a:r>
            <a:r>
              <a:rPr lang="zh-CN" altLang="en-US" sz="2200" dirty="0"/>
              <a:t> </a:t>
            </a:r>
            <a:r>
              <a:rPr lang="en-US" altLang="zh-CN" sz="2200" dirty="0"/>
              <a:t>based</a:t>
            </a:r>
            <a:r>
              <a:rPr lang="zh-CN" altLang="en-US" sz="2200" dirty="0"/>
              <a:t> </a:t>
            </a:r>
            <a:r>
              <a:rPr lang="en-US" altLang="zh-CN" sz="2200" dirty="0"/>
              <a:t>on</a:t>
            </a:r>
            <a:r>
              <a:rPr lang="zh-CN" altLang="en-US" sz="2200" dirty="0"/>
              <a:t> </a:t>
            </a:r>
            <a:r>
              <a:rPr lang="en-US" altLang="zh-CN" sz="2200" dirty="0"/>
              <a:t>integration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9A646-F2A5-1F49-A174-2C4C23421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167" y="3514134"/>
            <a:ext cx="1168400" cy="146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BB5A2C-1D0B-CE4E-A749-FD6218D50E64}"/>
                  </a:ext>
                </a:extLst>
              </p:cNvPr>
              <p:cNvSpPr txBox="1"/>
              <p:nvPr/>
            </p:nvSpPr>
            <p:spPr>
              <a:xfrm>
                <a:off x="749445" y="4051978"/>
                <a:ext cx="35757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400" dirty="0"/>
                  <a:t>Seurat: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 b="0" i="1" baseline="-25000" smtClean="0">
                        <a:latin typeface="Cambria Math" panose="02040503050406030204" pitchFamily="18" charset="0"/>
                      </a:rPr>
                      <m:t>𝑞𝑢𝑒𝑟𝑦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 b="0" i="1" baseline="-25000" smtClean="0">
                        <a:latin typeface="Cambria Math" panose="02040503050406030204" pitchFamily="18" charset="0"/>
                      </a:rPr>
                      <m:t>𝑎𝑛𝑐h𝑜𝑟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BB5A2C-1D0B-CE4E-A749-FD6218D50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45" y="4051978"/>
                <a:ext cx="3575722" cy="369332"/>
              </a:xfrm>
              <a:prstGeom prst="rect">
                <a:avLst/>
              </a:prstGeom>
              <a:blipFill>
                <a:blip r:embed="rId5"/>
                <a:stretch>
                  <a:fillRect l="-5319" t="-24138" r="-4255" b="-5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">
            <a:extLst>
              <a:ext uri="{FF2B5EF4-FFF2-40B4-BE49-F238E27FC236}">
                <a16:creationId xmlns:a16="http://schemas.microsoft.com/office/drawing/2014/main" id="{9D85434D-48F2-3A47-8805-A34AC139B365}"/>
              </a:ext>
            </a:extLst>
          </p:cNvPr>
          <p:cNvSpPr txBox="1"/>
          <p:nvPr/>
        </p:nvSpPr>
        <p:spPr>
          <a:xfrm>
            <a:off x="635252" y="5248142"/>
            <a:ext cx="57495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AMANDA:</a:t>
            </a:r>
            <a:r>
              <a:rPr lang="zh-CN" altLang="en-US" sz="2200" dirty="0"/>
              <a:t> </a:t>
            </a:r>
            <a:r>
              <a:rPr lang="en-US" altLang="zh-CN" sz="2200" dirty="0"/>
              <a:t>max</a:t>
            </a:r>
            <a:r>
              <a:rPr lang="zh-CN" altLang="en-US" sz="2200" dirty="0"/>
              <a:t> </a:t>
            </a:r>
            <a:r>
              <a:rPr lang="en-US" altLang="zh-CN" sz="2200" dirty="0"/>
              <a:t>vote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K-nearest</a:t>
            </a:r>
            <a:r>
              <a:rPr lang="zh-CN" altLang="en-US" sz="2200" dirty="0"/>
              <a:t> </a:t>
            </a:r>
            <a:r>
              <a:rPr lang="en-US" altLang="zh-CN" sz="2200" dirty="0"/>
              <a:t>neighbor's</a:t>
            </a:r>
            <a:r>
              <a:rPr lang="zh-CN" altLang="en-US" sz="2200" dirty="0"/>
              <a:t> </a:t>
            </a:r>
            <a:r>
              <a:rPr lang="en-US" altLang="zh-CN" sz="2200" dirty="0"/>
              <a:t>label</a:t>
            </a:r>
            <a:r>
              <a:rPr lang="zh-CN" altLang="en-US" sz="2200" dirty="0"/>
              <a:t> </a:t>
            </a:r>
            <a:endParaRPr lang="en-US" altLang="zh-CN" sz="2200" dirty="0"/>
          </a:p>
        </p:txBody>
      </p:sp>
      <p:sp>
        <p:nvSpPr>
          <p:cNvPr id="33" name="文本框 3">
            <a:extLst>
              <a:ext uri="{FF2B5EF4-FFF2-40B4-BE49-F238E27FC236}">
                <a16:creationId xmlns:a16="http://schemas.microsoft.com/office/drawing/2014/main" id="{F399A40D-5594-CF40-9767-F40773BE2587}"/>
              </a:ext>
            </a:extLst>
          </p:cNvPr>
          <p:cNvSpPr txBox="1"/>
          <p:nvPr/>
        </p:nvSpPr>
        <p:spPr>
          <a:xfrm>
            <a:off x="635252" y="1912779"/>
            <a:ext cx="5496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Label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transfer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869538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436687"/>
            <a:ext cx="11293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Interpreting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trained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neural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network</a:t>
            </a:r>
            <a:endParaRPr kumimoji="1" lang="zh-CN" altLang="en-US" sz="40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EB63C1-C833-4377-9020-98342199C487}"/>
              </a:ext>
            </a:extLst>
          </p:cNvPr>
          <p:cNvGrpSpPr/>
          <p:nvPr/>
        </p:nvGrpSpPr>
        <p:grpSpPr>
          <a:xfrm>
            <a:off x="925796" y="2202250"/>
            <a:ext cx="10340408" cy="4026790"/>
            <a:chOff x="789394" y="2419226"/>
            <a:chExt cx="10340408" cy="4026790"/>
          </a:xfrm>
        </p:grpSpPr>
        <p:sp>
          <p:nvSpPr>
            <p:cNvPr id="6" name="文本框 3">
              <a:extLst>
                <a:ext uri="{FF2B5EF4-FFF2-40B4-BE49-F238E27FC236}">
                  <a16:creationId xmlns:a16="http://schemas.microsoft.com/office/drawing/2014/main" id="{88211239-2131-4BC7-AD15-73235A53C0C7}"/>
                </a:ext>
              </a:extLst>
            </p:cNvPr>
            <p:cNvSpPr txBox="1"/>
            <p:nvPr/>
          </p:nvSpPr>
          <p:spPr>
            <a:xfrm>
              <a:off x="4749964" y="3628803"/>
              <a:ext cx="11043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KNN classifier Cluster match</a:t>
              </a:r>
              <a:endParaRPr lang="en-US" sz="1200" dirty="0"/>
            </a:p>
          </p:txBody>
        </p:sp>
        <p:cxnSp>
          <p:nvCxnSpPr>
            <p:cNvPr id="7" name="直接箭头连接符 4">
              <a:extLst>
                <a:ext uri="{FF2B5EF4-FFF2-40B4-BE49-F238E27FC236}">
                  <a16:creationId xmlns:a16="http://schemas.microsoft.com/office/drawing/2014/main" id="{C66F59DE-1B8D-44C1-BC28-CA10027FC895}"/>
                </a:ext>
              </a:extLst>
            </p:cNvPr>
            <p:cNvCxnSpPr>
              <a:cxnSpLocks/>
            </p:cNvCxnSpPr>
            <p:nvPr/>
          </p:nvCxnSpPr>
          <p:spPr>
            <a:xfrm>
              <a:off x="4649339" y="3866300"/>
              <a:ext cx="132012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3">
              <a:extLst>
                <a:ext uri="{FF2B5EF4-FFF2-40B4-BE49-F238E27FC236}">
                  <a16:creationId xmlns:a16="http://schemas.microsoft.com/office/drawing/2014/main" id="{CD72336E-6062-43D9-9312-C9571ECB0FC7}"/>
                </a:ext>
              </a:extLst>
            </p:cNvPr>
            <p:cNvSpPr txBox="1"/>
            <p:nvPr/>
          </p:nvSpPr>
          <p:spPr>
            <a:xfrm>
              <a:off x="2364427" y="3628803"/>
              <a:ext cx="11043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Activation maximization</a:t>
              </a:r>
              <a:endParaRPr lang="en-US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940B9C-3834-46AE-B214-49A277AA1E01}"/>
                </a:ext>
              </a:extLst>
            </p:cNvPr>
            <p:cNvSpPr/>
            <p:nvPr/>
          </p:nvSpPr>
          <p:spPr>
            <a:xfrm>
              <a:off x="789394" y="3429000"/>
              <a:ext cx="1498436" cy="8671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Black Box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12" name="直接箭头连接符 4">
              <a:extLst>
                <a:ext uri="{FF2B5EF4-FFF2-40B4-BE49-F238E27FC236}">
                  <a16:creationId xmlns:a16="http://schemas.microsoft.com/office/drawing/2014/main" id="{0351AC61-7DDE-49D9-8CF8-48848C37CAED}"/>
                </a:ext>
              </a:extLst>
            </p:cNvPr>
            <p:cNvCxnSpPr>
              <a:cxnSpLocks/>
            </p:cNvCxnSpPr>
            <p:nvPr/>
          </p:nvCxnSpPr>
          <p:spPr>
            <a:xfrm>
              <a:off x="2485061" y="3859636"/>
              <a:ext cx="9655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6D23E30-8240-422E-B491-D9B4E38CA6B9}"/>
                </a:ext>
              </a:extLst>
            </p:cNvPr>
            <p:cNvGrpSpPr/>
            <p:nvPr/>
          </p:nvGrpSpPr>
          <p:grpSpPr>
            <a:xfrm>
              <a:off x="4293698" y="3269724"/>
              <a:ext cx="135680" cy="2170880"/>
              <a:chOff x="796413" y="2182761"/>
              <a:chExt cx="135680" cy="2170880"/>
            </a:xfrm>
            <a:solidFill>
              <a:schemeClr val="bg2"/>
            </a:solidFill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848FAF-349B-45CB-A7C0-952E165B005E}"/>
                  </a:ext>
                </a:extLst>
              </p:cNvPr>
              <p:cNvSpPr/>
              <p:nvPr/>
            </p:nvSpPr>
            <p:spPr>
              <a:xfrm>
                <a:off x="796413" y="2182761"/>
                <a:ext cx="135680" cy="135680"/>
              </a:xfrm>
              <a:prstGeom prst="rect">
                <a:avLst/>
              </a:prstGeom>
              <a:solidFill>
                <a:srgbClr val="FF232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3AA14DF-E0C5-4F1B-AAF6-5EB905AFA642}"/>
                  </a:ext>
                </a:extLst>
              </p:cNvPr>
              <p:cNvSpPr/>
              <p:nvPr/>
            </p:nvSpPr>
            <p:spPr>
              <a:xfrm>
                <a:off x="796413" y="2318441"/>
                <a:ext cx="135680" cy="135680"/>
              </a:xfrm>
              <a:prstGeom prst="rect">
                <a:avLst/>
              </a:prstGeom>
              <a:solidFill>
                <a:srgbClr val="FF9C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4CC5FD1-2CF3-44B8-B23A-51083F2C2BBE}"/>
                  </a:ext>
                </a:extLst>
              </p:cNvPr>
              <p:cNvSpPr/>
              <p:nvPr/>
            </p:nvSpPr>
            <p:spPr>
              <a:xfrm>
                <a:off x="796413" y="2454121"/>
                <a:ext cx="135680" cy="135680"/>
              </a:xfrm>
              <a:prstGeom prst="rect">
                <a:avLst/>
              </a:prstGeom>
              <a:solidFill>
                <a:srgbClr val="CEDAE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52EE13F-4482-4BA2-A5A1-D28E60BCA59A}"/>
                  </a:ext>
                </a:extLst>
              </p:cNvPr>
              <p:cNvSpPr/>
              <p:nvPr/>
            </p:nvSpPr>
            <p:spPr>
              <a:xfrm>
                <a:off x="796413" y="2589801"/>
                <a:ext cx="135680" cy="135680"/>
              </a:xfrm>
              <a:prstGeom prst="rect">
                <a:avLst/>
              </a:prstGeom>
              <a:solidFill>
                <a:srgbClr val="FFD5D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2F21D64-CBE1-446E-AE6F-B6F53D37F5D5}"/>
                  </a:ext>
                </a:extLst>
              </p:cNvPr>
              <p:cNvSpPr/>
              <p:nvPr/>
            </p:nvSpPr>
            <p:spPr>
              <a:xfrm>
                <a:off x="796413" y="2725481"/>
                <a:ext cx="135680" cy="135680"/>
              </a:xfrm>
              <a:prstGeom prst="rect">
                <a:avLst/>
              </a:prstGeom>
              <a:solidFill>
                <a:srgbClr val="FFE7E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C082D46-FBDE-4457-873A-3F9B13CB9AD1}"/>
                  </a:ext>
                </a:extLst>
              </p:cNvPr>
              <p:cNvSpPr/>
              <p:nvPr/>
            </p:nvSpPr>
            <p:spPr>
              <a:xfrm>
                <a:off x="796413" y="2861161"/>
                <a:ext cx="135680" cy="135680"/>
              </a:xfrm>
              <a:prstGeom prst="rect">
                <a:avLst/>
              </a:prstGeom>
              <a:solidFill>
                <a:srgbClr val="8EAAD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A6D43F8-8492-47AD-81DB-5E8B64D9F797}"/>
                  </a:ext>
                </a:extLst>
              </p:cNvPr>
              <p:cNvSpPr/>
              <p:nvPr/>
            </p:nvSpPr>
            <p:spPr>
              <a:xfrm>
                <a:off x="796413" y="2996841"/>
                <a:ext cx="135680" cy="135680"/>
              </a:xfrm>
              <a:prstGeom prst="rect">
                <a:avLst/>
              </a:prstGeom>
              <a:solidFill>
                <a:srgbClr val="DFE7F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150252D-4B3D-4FB8-9B99-CEE5CC33701A}"/>
                  </a:ext>
                </a:extLst>
              </p:cNvPr>
              <p:cNvSpPr/>
              <p:nvPr/>
            </p:nvSpPr>
            <p:spPr>
              <a:xfrm>
                <a:off x="796413" y="3132521"/>
                <a:ext cx="135680" cy="135680"/>
              </a:xfrm>
              <a:prstGeom prst="rect">
                <a:avLst/>
              </a:prstGeom>
              <a:solidFill>
                <a:srgbClr val="5A83C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B217D29-C3D3-4A05-929E-EA638338E0EF}"/>
                  </a:ext>
                </a:extLst>
              </p:cNvPr>
              <p:cNvSpPr/>
              <p:nvPr/>
            </p:nvSpPr>
            <p:spPr>
              <a:xfrm>
                <a:off x="796413" y="3268201"/>
                <a:ext cx="135680" cy="135680"/>
              </a:xfrm>
              <a:prstGeom prst="rect">
                <a:avLst/>
              </a:prstGeom>
              <a:solidFill>
                <a:srgbClr val="6F93D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D73693B-8AB3-472F-9F96-6DC9641FC212}"/>
                  </a:ext>
                </a:extLst>
              </p:cNvPr>
              <p:cNvSpPr/>
              <p:nvPr/>
            </p:nvSpPr>
            <p:spPr>
              <a:xfrm>
                <a:off x="796413" y="3403881"/>
                <a:ext cx="135680" cy="135680"/>
              </a:xfrm>
              <a:prstGeom prst="rect">
                <a:avLst/>
              </a:prstGeom>
              <a:solidFill>
                <a:srgbClr val="E7EC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90296B3-7485-495B-A6A6-DC2A1105ECC4}"/>
                  </a:ext>
                </a:extLst>
              </p:cNvPr>
              <p:cNvSpPr/>
              <p:nvPr/>
            </p:nvSpPr>
            <p:spPr>
              <a:xfrm>
                <a:off x="796413" y="3539561"/>
                <a:ext cx="135680" cy="135680"/>
              </a:xfrm>
              <a:prstGeom prst="rect">
                <a:avLst/>
              </a:prstGeom>
              <a:solidFill>
                <a:srgbClr val="E7EC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B1F0180-0936-4E0A-B5C1-474E63835F21}"/>
                  </a:ext>
                </a:extLst>
              </p:cNvPr>
              <p:cNvSpPr/>
              <p:nvPr/>
            </p:nvSpPr>
            <p:spPr>
              <a:xfrm>
                <a:off x="796413" y="3675241"/>
                <a:ext cx="135680" cy="135680"/>
              </a:xfrm>
              <a:prstGeom prst="rect">
                <a:avLst/>
              </a:prstGeom>
              <a:solidFill>
                <a:srgbClr val="E7EC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EE9D60D-8CBB-49DA-A2F5-B2AEC95ED6B5}"/>
                  </a:ext>
                </a:extLst>
              </p:cNvPr>
              <p:cNvSpPr/>
              <p:nvPr/>
            </p:nvSpPr>
            <p:spPr>
              <a:xfrm>
                <a:off x="796413" y="3810921"/>
                <a:ext cx="135680" cy="135680"/>
              </a:xfrm>
              <a:prstGeom prst="rect">
                <a:avLst/>
              </a:prstGeom>
              <a:solidFill>
                <a:srgbClr val="FF252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EF7F817-9D10-40BA-8359-CB3161FC61FB}"/>
                  </a:ext>
                </a:extLst>
              </p:cNvPr>
              <p:cNvSpPr/>
              <p:nvPr/>
            </p:nvSpPr>
            <p:spPr>
              <a:xfrm>
                <a:off x="796413" y="3946601"/>
                <a:ext cx="135680" cy="135680"/>
              </a:xfrm>
              <a:prstGeom prst="rect">
                <a:avLst/>
              </a:prstGeom>
              <a:solidFill>
                <a:srgbClr val="FF727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7BF1C28-68C0-4515-A445-9DFA7C7519CF}"/>
                  </a:ext>
                </a:extLst>
              </p:cNvPr>
              <p:cNvSpPr/>
              <p:nvPr/>
            </p:nvSpPr>
            <p:spPr>
              <a:xfrm>
                <a:off x="796413" y="4082281"/>
                <a:ext cx="135680" cy="135680"/>
              </a:xfrm>
              <a:prstGeom prst="rect">
                <a:avLst/>
              </a:prstGeom>
              <a:solidFill>
                <a:srgbClr val="E2E9F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1C5A772-8B97-458A-B975-7E8DCF2D0F4B}"/>
                  </a:ext>
                </a:extLst>
              </p:cNvPr>
              <p:cNvSpPr/>
              <p:nvPr/>
            </p:nvSpPr>
            <p:spPr>
              <a:xfrm>
                <a:off x="796413" y="4217961"/>
                <a:ext cx="135680" cy="135680"/>
              </a:xfrm>
              <a:prstGeom prst="rect">
                <a:avLst/>
              </a:prstGeom>
              <a:solidFill>
                <a:srgbClr val="AFC2E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15653E5-72C3-4088-B32F-600B1E4443BC}"/>
                </a:ext>
              </a:extLst>
            </p:cNvPr>
            <p:cNvGrpSpPr/>
            <p:nvPr/>
          </p:nvGrpSpPr>
          <p:grpSpPr>
            <a:xfrm>
              <a:off x="3611539" y="3269724"/>
              <a:ext cx="135680" cy="1356800"/>
              <a:chOff x="4190851" y="3676764"/>
              <a:chExt cx="135680" cy="13568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BD7826-855E-4184-AE54-69AFC865C391}"/>
                  </a:ext>
                </a:extLst>
              </p:cNvPr>
              <p:cNvSpPr/>
              <p:nvPr/>
            </p:nvSpPr>
            <p:spPr>
              <a:xfrm>
                <a:off x="4190851" y="3676764"/>
                <a:ext cx="135680" cy="135680"/>
              </a:xfrm>
              <a:prstGeom prst="rect">
                <a:avLst/>
              </a:prstGeom>
              <a:solidFill>
                <a:srgbClr val="FF9C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B573AB8-98F3-4C68-B68E-AADCFCC76D9D}"/>
                  </a:ext>
                </a:extLst>
              </p:cNvPr>
              <p:cNvSpPr/>
              <p:nvPr/>
            </p:nvSpPr>
            <p:spPr>
              <a:xfrm>
                <a:off x="4190851" y="3812444"/>
                <a:ext cx="135680" cy="135680"/>
              </a:xfrm>
              <a:prstGeom prst="rect">
                <a:avLst/>
              </a:prstGeom>
              <a:solidFill>
                <a:srgbClr val="CEDAE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F8B020D-A932-4ECE-9AE2-94A2B27213D9}"/>
                  </a:ext>
                </a:extLst>
              </p:cNvPr>
              <p:cNvSpPr/>
              <p:nvPr/>
            </p:nvSpPr>
            <p:spPr>
              <a:xfrm>
                <a:off x="4190851" y="3948124"/>
                <a:ext cx="135680" cy="135680"/>
              </a:xfrm>
              <a:prstGeom prst="rect">
                <a:avLst/>
              </a:prstGeom>
              <a:solidFill>
                <a:srgbClr val="FFD5D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A83D12C-71CF-4AE5-8AB1-1E94DDBD6644}"/>
                  </a:ext>
                </a:extLst>
              </p:cNvPr>
              <p:cNvSpPr/>
              <p:nvPr/>
            </p:nvSpPr>
            <p:spPr>
              <a:xfrm>
                <a:off x="4190851" y="4083804"/>
                <a:ext cx="135680" cy="135680"/>
              </a:xfrm>
              <a:prstGeom prst="rect">
                <a:avLst/>
              </a:prstGeom>
              <a:solidFill>
                <a:srgbClr val="5A83C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5213066-DEC6-4935-BB9C-1E302BC2AAB9}"/>
                  </a:ext>
                </a:extLst>
              </p:cNvPr>
              <p:cNvSpPr/>
              <p:nvPr/>
            </p:nvSpPr>
            <p:spPr>
              <a:xfrm>
                <a:off x="4190851" y="4219484"/>
                <a:ext cx="135680" cy="135680"/>
              </a:xfrm>
              <a:prstGeom prst="rect">
                <a:avLst/>
              </a:prstGeom>
              <a:solidFill>
                <a:srgbClr val="E7EC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9524F91-9D57-42ED-95AF-9739D24D5F98}"/>
                  </a:ext>
                </a:extLst>
              </p:cNvPr>
              <p:cNvSpPr/>
              <p:nvPr/>
            </p:nvSpPr>
            <p:spPr>
              <a:xfrm>
                <a:off x="4190851" y="4355164"/>
                <a:ext cx="135680" cy="135680"/>
              </a:xfrm>
              <a:prstGeom prst="rect">
                <a:avLst/>
              </a:prstGeom>
              <a:solidFill>
                <a:srgbClr val="E7EC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A43F0-D24F-48CF-A7C0-B6FA1618C542}"/>
                  </a:ext>
                </a:extLst>
              </p:cNvPr>
              <p:cNvSpPr/>
              <p:nvPr/>
            </p:nvSpPr>
            <p:spPr>
              <a:xfrm>
                <a:off x="4190851" y="4490844"/>
                <a:ext cx="135680" cy="135680"/>
              </a:xfrm>
              <a:prstGeom prst="rect">
                <a:avLst/>
              </a:prstGeom>
              <a:solidFill>
                <a:srgbClr val="E7EC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3666E9A-4815-459D-8CD6-A5472CBCFF85}"/>
                  </a:ext>
                </a:extLst>
              </p:cNvPr>
              <p:cNvSpPr/>
              <p:nvPr/>
            </p:nvSpPr>
            <p:spPr>
              <a:xfrm>
                <a:off x="4190851" y="4626524"/>
                <a:ext cx="135680" cy="135680"/>
              </a:xfrm>
              <a:prstGeom prst="rect">
                <a:avLst/>
              </a:prstGeom>
              <a:solidFill>
                <a:srgbClr val="FF252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8DF0CF9-EA24-49C6-9AC5-36613B3D2AB6}"/>
                  </a:ext>
                </a:extLst>
              </p:cNvPr>
              <p:cNvSpPr/>
              <p:nvPr/>
            </p:nvSpPr>
            <p:spPr>
              <a:xfrm>
                <a:off x="4190851" y="4762204"/>
                <a:ext cx="135680" cy="135680"/>
              </a:xfrm>
              <a:prstGeom prst="rect">
                <a:avLst/>
              </a:prstGeom>
              <a:solidFill>
                <a:srgbClr val="FF727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3BE616F-26E0-44DA-A9DA-08638D15DF23}"/>
                  </a:ext>
                </a:extLst>
              </p:cNvPr>
              <p:cNvSpPr/>
              <p:nvPr/>
            </p:nvSpPr>
            <p:spPr>
              <a:xfrm>
                <a:off x="4190851" y="4897884"/>
                <a:ext cx="135680" cy="135680"/>
              </a:xfrm>
              <a:prstGeom prst="rect">
                <a:avLst/>
              </a:prstGeom>
              <a:solidFill>
                <a:srgbClr val="E2E9F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文本框 3">
              <a:extLst>
                <a:ext uri="{FF2B5EF4-FFF2-40B4-BE49-F238E27FC236}">
                  <a16:creationId xmlns:a16="http://schemas.microsoft.com/office/drawing/2014/main" id="{DDDC0D76-BBAD-4028-B0DB-7E89A6058C09}"/>
                </a:ext>
              </a:extLst>
            </p:cNvPr>
            <p:cNvSpPr txBox="1"/>
            <p:nvPr/>
          </p:nvSpPr>
          <p:spPr>
            <a:xfrm>
              <a:off x="3290952" y="2767531"/>
              <a:ext cx="7768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Omics X cluster </a:t>
              </a:r>
              <a:r>
                <a:rPr lang="en-US" altLang="zh-CN" sz="1200" dirty="0" err="1"/>
                <a:t>i</a:t>
              </a:r>
              <a:endParaRPr lang="en-US" sz="1200" dirty="0"/>
            </a:p>
          </p:txBody>
        </p:sp>
        <p:sp>
          <p:nvSpPr>
            <p:cNvPr id="16" name="文本框 3">
              <a:extLst>
                <a:ext uri="{FF2B5EF4-FFF2-40B4-BE49-F238E27FC236}">
                  <a16:creationId xmlns:a16="http://schemas.microsoft.com/office/drawing/2014/main" id="{6E7968C1-58A5-47D8-AF7C-0CAE29084A68}"/>
                </a:ext>
              </a:extLst>
            </p:cNvPr>
            <p:cNvSpPr txBox="1"/>
            <p:nvPr/>
          </p:nvSpPr>
          <p:spPr>
            <a:xfrm>
              <a:off x="3973111" y="2763438"/>
              <a:ext cx="7768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Omics Y cluster j</a:t>
              </a:r>
              <a:endParaRPr lang="en-US" sz="1200" dirty="0"/>
            </a:p>
          </p:txBody>
        </p:sp>
        <p:sp>
          <p:nvSpPr>
            <p:cNvPr id="17" name="文本框 3">
              <a:extLst>
                <a:ext uri="{FF2B5EF4-FFF2-40B4-BE49-F238E27FC236}">
                  <a16:creationId xmlns:a16="http://schemas.microsoft.com/office/drawing/2014/main" id="{B0FAD563-450F-4EDF-A47C-4FB1A77EB9A7}"/>
                </a:ext>
              </a:extLst>
            </p:cNvPr>
            <p:cNvSpPr txBox="1"/>
            <p:nvPr/>
          </p:nvSpPr>
          <p:spPr>
            <a:xfrm>
              <a:off x="850974" y="3097627"/>
              <a:ext cx="1375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Trained Model</a:t>
              </a:r>
              <a:endParaRPr lang="en-US" sz="1400" b="1" dirty="0"/>
            </a:p>
          </p:txBody>
        </p:sp>
        <p:sp>
          <p:nvSpPr>
            <p:cNvPr id="18" name="文本框 3">
              <a:extLst>
                <a:ext uri="{FF2B5EF4-FFF2-40B4-BE49-F238E27FC236}">
                  <a16:creationId xmlns:a16="http://schemas.microsoft.com/office/drawing/2014/main" id="{536FC325-7E56-4815-8D50-E604466A7D7A}"/>
                </a:ext>
              </a:extLst>
            </p:cNvPr>
            <p:cNvSpPr txBox="1"/>
            <p:nvPr/>
          </p:nvSpPr>
          <p:spPr>
            <a:xfrm>
              <a:off x="3374688" y="2419226"/>
              <a:ext cx="1375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Prototype</a:t>
              </a:r>
              <a:endParaRPr lang="en-US" sz="1400" b="1" dirty="0"/>
            </a:p>
          </p:txBody>
        </p:sp>
        <p:sp>
          <p:nvSpPr>
            <p:cNvPr id="46" name="文本框 3">
              <a:extLst>
                <a:ext uri="{FF2B5EF4-FFF2-40B4-BE49-F238E27FC236}">
                  <a16:creationId xmlns:a16="http://schemas.microsoft.com/office/drawing/2014/main" id="{0B2E0917-B9C7-4F7B-99BE-AF7D8AD42699}"/>
                </a:ext>
              </a:extLst>
            </p:cNvPr>
            <p:cNvSpPr txBox="1"/>
            <p:nvPr/>
          </p:nvSpPr>
          <p:spPr>
            <a:xfrm>
              <a:off x="6035105" y="3313908"/>
              <a:ext cx="8677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Omics X cluster </a:t>
              </a:r>
              <a:r>
                <a:rPr lang="en-US" altLang="zh-CN" sz="1600" dirty="0" err="1"/>
                <a:t>i</a:t>
              </a:r>
              <a:endParaRPr lang="en-US" sz="1600" dirty="0"/>
            </a:p>
          </p:txBody>
        </p:sp>
        <p:sp>
          <p:nvSpPr>
            <p:cNvPr id="47" name="文本框 3">
              <a:extLst>
                <a:ext uri="{FF2B5EF4-FFF2-40B4-BE49-F238E27FC236}">
                  <a16:creationId xmlns:a16="http://schemas.microsoft.com/office/drawing/2014/main" id="{B27CB891-5BE4-4296-93B7-916F582E7626}"/>
                </a:ext>
              </a:extLst>
            </p:cNvPr>
            <p:cNvSpPr txBox="1"/>
            <p:nvPr/>
          </p:nvSpPr>
          <p:spPr>
            <a:xfrm>
              <a:off x="6967240" y="3313908"/>
              <a:ext cx="8677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Omics Y cluster j</a:t>
              </a:r>
              <a:endParaRPr lang="en-US" sz="1600" dirty="0"/>
            </a:p>
          </p:txBody>
        </p:sp>
        <p:sp>
          <p:nvSpPr>
            <p:cNvPr id="48" name="文本框 3">
              <a:extLst>
                <a:ext uri="{FF2B5EF4-FFF2-40B4-BE49-F238E27FC236}">
                  <a16:creationId xmlns:a16="http://schemas.microsoft.com/office/drawing/2014/main" id="{403D9481-C9C3-4936-855B-E9C31FDA7F07}"/>
                </a:ext>
              </a:extLst>
            </p:cNvPr>
            <p:cNvSpPr txBox="1"/>
            <p:nvPr/>
          </p:nvSpPr>
          <p:spPr>
            <a:xfrm>
              <a:off x="6786484" y="3405404"/>
              <a:ext cx="297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=</a:t>
              </a:r>
              <a:endParaRPr lang="en-US" dirty="0"/>
            </a:p>
          </p:txBody>
        </p:sp>
        <p:sp>
          <p:nvSpPr>
            <p:cNvPr id="49" name="文本框 3">
              <a:extLst>
                <a:ext uri="{FF2B5EF4-FFF2-40B4-BE49-F238E27FC236}">
                  <a16:creationId xmlns:a16="http://schemas.microsoft.com/office/drawing/2014/main" id="{E83E8D54-A971-411F-9365-2D37495CED44}"/>
                </a:ext>
              </a:extLst>
            </p:cNvPr>
            <p:cNvSpPr txBox="1"/>
            <p:nvPr/>
          </p:nvSpPr>
          <p:spPr>
            <a:xfrm>
              <a:off x="6053273" y="3906069"/>
              <a:ext cx="18920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Cell type annotation using key features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88EF0E1-ADCC-4F8D-B7E1-B458DEAEAC81}"/>
                </a:ext>
              </a:extLst>
            </p:cNvPr>
            <p:cNvCxnSpPr/>
            <p:nvPr/>
          </p:nvCxnSpPr>
          <p:spPr>
            <a:xfrm>
              <a:off x="4062325" y="5440604"/>
              <a:ext cx="0" cy="405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3">
              <a:extLst>
                <a:ext uri="{FF2B5EF4-FFF2-40B4-BE49-F238E27FC236}">
                  <a16:creationId xmlns:a16="http://schemas.microsoft.com/office/drawing/2014/main" id="{FBDC3000-C1A0-418F-872F-FAE39D787A15}"/>
                </a:ext>
              </a:extLst>
            </p:cNvPr>
            <p:cNvSpPr txBox="1"/>
            <p:nvPr/>
          </p:nvSpPr>
          <p:spPr>
            <a:xfrm>
              <a:off x="3560637" y="5882474"/>
              <a:ext cx="989200" cy="27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Key Features</a:t>
              </a:r>
              <a:endParaRPr lang="en-US" sz="1200" dirty="0"/>
            </a:p>
          </p:txBody>
        </p:sp>
        <p:sp>
          <p:nvSpPr>
            <p:cNvPr id="52" name="文本框 3">
              <a:extLst>
                <a:ext uri="{FF2B5EF4-FFF2-40B4-BE49-F238E27FC236}">
                  <a16:creationId xmlns:a16="http://schemas.microsoft.com/office/drawing/2014/main" id="{A67C5972-32F8-4316-8EA9-C7B709FDD124}"/>
                </a:ext>
              </a:extLst>
            </p:cNvPr>
            <p:cNvSpPr txBox="1"/>
            <p:nvPr/>
          </p:nvSpPr>
          <p:spPr>
            <a:xfrm>
              <a:off x="3560637" y="5478312"/>
              <a:ext cx="5598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Top K</a:t>
              </a:r>
              <a:endParaRPr lang="en-US" sz="1200" dirty="0"/>
            </a:p>
          </p:txBody>
        </p:sp>
        <p:sp>
          <p:nvSpPr>
            <p:cNvPr id="53" name="文本框 3">
              <a:extLst>
                <a:ext uri="{FF2B5EF4-FFF2-40B4-BE49-F238E27FC236}">
                  <a16:creationId xmlns:a16="http://schemas.microsoft.com/office/drawing/2014/main" id="{17063ECB-EDEB-4946-9D2C-95D08DB9FF6C}"/>
                </a:ext>
              </a:extLst>
            </p:cNvPr>
            <p:cNvSpPr txBox="1"/>
            <p:nvPr/>
          </p:nvSpPr>
          <p:spPr>
            <a:xfrm>
              <a:off x="8009670" y="3628803"/>
              <a:ext cx="11043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Downstream Analysis</a:t>
              </a:r>
              <a:endParaRPr lang="en-US" sz="1200" dirty="0"/>
            </a:p>
          </p:txBody>
        </p:sp>
        <p:cxnSp>
          <p:nvCxnSpPr>
            <p:cNvPr id="54" name="直接箭头连接符 4">
              <a:extLst>
                <a:ext uri="{FF2B5EF4-FFF2-40B4-BE49-F238E27FC236}">
                  <a16:creationId xmlns:a16="http://schemas.microsoft.com/office/drawing/2014/main" id="{9CE66C34-6556-4B29-9EA6-C8FE3BADD3E3}"/>
                </a:ext>
              </a:extLst>
            </p:cNvPr>
            <p:cNvCxnSpPr>
              <a:cxnSpLocks/>
            </p:cNvCxnSpPr>
            <p:nvPr/>
          </p:nvCxnSpPr>
          <p:spPr>
            <a:xfrm>
              <a:off x="7909045" y="3866300"/>
              <a:ext cx="132012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EFE824A-EB6D-4DB4-8E3A-E5747CA44DA1}"/>
                </a:ext>
              </a:extLst>
            </p:cNvPr>
            <p:cNvGrpSpPr/>
            <p:nvPr/>
          </p:nvGrpSpPr>
          <p:grpSpPr>
            <a:xfrm>
              <a:off x="9452786" y="2517047"/>
              <a:ext cx="1677016" cy="1695773"/>
              <a:chOff x="9339521" y="2123686"/>
              <a:chExt cx="1677016" cy="169577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9BDF22B6-3C9E-4ECA-9726-BF45F2D229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0206" y="2419226"/>
                <a:ext cx="1315647" cy="1400233"/>
              </a:xfrm>
              <a:prstGeom prst="rect">
                <a:avLst/>
              </a:prstGeom>
            </p:spPr>
          </p:pic>
          <p:sp>
            <p:nvSpPr>
              <p:cNvPr id="55" name="文本框 3">
                <a:extLst>
                  <a:ext uri="{FF2B5EF4-FFF2-40B4-BE49-F238E27FC236}">
                    <a16:creationId xmlns:a16="http://schemas.microsoft.com/office/drawing/2014/main" id="{9D2D0224-A071-4AED-8B02-A69DCC520011}"/>
                  </a:ext>
                </a:extLst>
              </p:cNvPr>
              <p:cNvSpPr txBox="1"/>
              <p:nvPr/>
            </p:nvSpPr>
            <p:spPr>
              <a:xfrm>
                <a:off x="9339521" y="2123686"/>
                <a:ext cx="16770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GO Enrichment Analysis</a:t>
                </a:r>
                <a:endParaRPr lang="en-US" sz="1200" dirty="0"/>
              </a:p>
            </p:txBody>
          </p:sp>
        </p:grpSp>
        <p:sp>
          <p:nvSpPr>
            <p:cNvPr id="56" name="文本框 3">
              <a:extLst>
                <a:ext uri="{FF2B5EF4-FFF2-40B4-BE49-F238E27FC236}">
                  <a16:creationId xmlns:a16="http://schemas.microsoft.com/office/drawing/2014/main" id="{1C52BB2B-A657-485A-B9EC-24E821F20DEC}"/>
                </a:ext>
              </a:extLst>
            </p:cNvPr>
            <p:cNvSpPr txBox="1"/>
            <p:nvPr/>
          </p:nvSpPr>
          <p:spPr>
            <a:xfrm>
              <a:off x="9739101" y="4430818"/>
              <a:ext cx="1104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Motif Analysis</a:t>
              </a:r>
              <a:endParaRPr lang="en-US" sz="1200" dirty="0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2A06221-6CBB-4BF9-A107-0B06B6BA0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2786" y="4695235"/>
              <a:ext cx="1677016" cy="1232064"/>
            </a:xfrm>
            <a:prstGeom prst="rect">
              <a:avLst/>
            </a:prstGeom>
          </p:spPr>
        </p:pic>
        <p:sp>
          <p:nvSpPr>
            <p:cNvPr id="58" name="文本框 3">
              <a:extLst>
                <a:ext uri="{FF2B5EF4-FFF2-40B4-BE49-F238E27FC236}">
                  <a16:creationId xmlns:a16="http://schemas.microsoft.com/office/drawing/2014/main" id="{572AD065-B025-48E7-9E61-44DF2EAC65A2}"/>
                </a:ext>
              </a:extLst>
            </p:cNvPr>
            <p:cNvSpPr txBox="1"/>
            <p:nvPr/>
          </p:nvSpPr>
          <p:spPr>
            <a:xfrm>
              <a:off x="9739101" y="6045906"/>
              <a:ext cx="11043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……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97927E3-FC37-43AA-892C-29B8AC78951C}"/>
                </a:ext>
              </a:extLst>
            </p:cNvPr>
            <p:cNvCxnSpPr>
              <a:cxnSpLocks/>
            </p:cNvCxnSpPr>
            <p:nvPr/>
          </p:nvCxnSpPr>
          <p:spPr>
            <a:xfrm>
              <a:off x="6902895" y="4683540"/>
              <a:ext cx="0" cy="7570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3">
              <a:extLst>
                <a:ext uri="{FF2B5EF4-FFF2-40B4-BE49-F238E27FC236}">
                  <a16:creationId xmlns:a16="http://schemas.microsoft.com/office/drawing/2014/main" id="{FF64B4EE-F66C-47EE-8E5B-69339D52CFD0}"/>
                </a:ext>
              </a:extLst>
            </p:cNvPr>
            <p:cNvSpPr txBox="1"/>
            <p:nvPr/>
          </p:nvSpPr>
          <p:spPr>
            <a:xfrm>
              <a:off x="6408295" y="5513142"/>
              <a:ext cx="989200" cy="6463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Multi-omics key features for cell types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7909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436687"/>
            <a:ext cx="11293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Prototype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learned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NN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close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ground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truth</a:t>
            </a:r>
            <a:endParaRPr kumimoji="1" lang="zh-CN" altLang="en-US" sz="40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106AB6-7E47-6F4C-91CA-4AA37CD83D39}"/>
              </a:ext>
            </a:extLst>
          </p:cNvPr>
          <p:cNvGrpSpPr/>
          <p:nvPr/>
        </p:nvGrpSpPr>
        <p:grpSpPr>
          <a:xfrm>
            <a:off x="6144165" y="2935284"/>
            <a:ext cx="5748566" cy="3354388"/>
            <a:chOff x="6144165" y="2581143"/>
            <a:chExt cx="5748566" cy="335438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2139CB2-2631-6D49-844C-1E66A9CBD6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84"/>
            <a:stretch/>
          </p:blipFill>
          <p:spPr>
            <a:xfrm>
              <a:off x="7825600" y="2581143"/>
              <a:ext cx="4067131" cy="335438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A9F0BB-0057-8246-A567-D100021B8E26}"/>
                </a:ext>
              </a:extLst>
            </p:cNvPr>
            <p:cNvSpPr txBox="1"/>
            <p:nvPr/>
          </p:nvSpPr>
          <p:spPr>
            <a:xfrm>
              <a:off x="7092778" y="2879125"/>
              <a:ext cx="766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/>
                <a:t>IRF1</a:t>
              </a:r>
              <a:endParaRPr lang="en-US" sz="1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A8B317-09CD-BC4D-BD3C-2033184E5090}"/>
                </a:ext>
              </a:extLst>
            </p:cNvPr>
            <p:cNvSpPr txBox="1"/>
            <p:nvPr/>
          </p:nvSpPr>
          <p:spPr>
            <a:xfrm>
              <a:off x="6909314" y="3560167"/>
              <a:ext cx="916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/>
                <a:t>GATA1</a:t>
              </a:r>
              <a:endParaRPr lang="en-US" sz="1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C3BF82-9FB2-BA44-B2D5-290E1AC14136}"/>
                </a:ext>
              </a:extLst>
            </p:cNvPr>
            <p:cNvSpPr txBox="1"/>
            <p:nvPr/>
          </p:nvSpPr>
          <p:spPr>
            <a:xfrm>
              <a:off x="6909314" y="4246649"/>
              <a:ext cx="916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/>
                <a:t>FRA1</a:t>
              </a:r>
              <a:endParaRPr lang="en-US" sz="16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473D25-3D64-CA40-ACF4-97BF801B4072}"/>
                </a:ext>
              </a:extLst>
            </p:cNvPr>
            <p:cNvSpPr txBox="1"/>
            <p:nvPr/>
          </p:nvSpPr>
          <p:spPr>
            <a:xfrm>
              <a:off x="6144165" y="4933131"/>
              <a:ext cx="16814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/>
                <a:t>POU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Homeobox</a:t>
              </a:r>
              <a:endParaRPr lang="en-US" sz="1600" dirty="0"/>
            </a:p>
          </p:txBody>
        </p:sp>
      </p:grpSp>
      <p:sp>
        <p:nvSpPr>
          <p:cNvPr id="28" name="文本框 3">
            <a:extLst>
              <a:ext uri="{FF2B5EF4-FFF2-40B4-BE49-F238E27FC236}">
                <a16:creationId xmlns:a16="http://schemas.microsoft.com/office/drawing/2014/main" id="{76125E03-7458-DD47-9C60-E440DBAB0D9A}"/>
              </a:ext>
            </a:extLst>
          </p:cNvPr>
          <p:cNvSpPr txBox="1"/>
          <p:nvPr/>
        </p:nvSpPr>
        <p:spPr>
          <a:xfrm>
            <a:off x="1629551" y="1927950"/>
            <a:ext cx="428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Key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genes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found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by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the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model</a:t>
            </a:r>
            <a:endParaRPr lang="en-US" sz="2400" b="1" dirty="0"/>
          </a:p>
        </p:txBody>
      </p:sp>
      <p:sp>
        <p:nvSpPr>
          <p:cNvPr id="29" name="文本框 3">
            <a:extLst>
              <a:ext uri="{FF2B5EF4-FFF2-40B4-BE49-F238E27FC236}">
                <a16:creationId xmlns:a16="http://schemas.microsoft.com/office/drawing/2014/main" id="{80511F87-9189-B84F-8583-2052A402183D}"/>
              </a:ext>
            </a:extLst>
          </p:cNvPr>
          <p:cNvSpPr txBox="1"/>
          <p:nvPr/>
        </p:nvSpPr>
        <p:spPr>
          <a:xfrm>
            <a:off x="7181854" y="1927950"/>
            <a:ext cx="428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Key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motifs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found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by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the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model</a:t>
            </a:r>
            <a:endParaRPr lang="en-US" sz="2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121C54-46C9-A343-962E-FC091C5C7214}"/>
              </a:ext>
            </a:extLst>
          </p:cNvPr>
          <p:cNvGrpSpPr/>
          <p:nvPr/>
        </p:nvGrpSpPr>
        <p:grpSpPr>
          <a:xfrm>
            <a:off x="0" y="2393687"/>
            <a:ext cx="6356925" cy="4049911"/>
            <a:chOff x="-75569" y="2389615"/>
            <a:chExt cx="6356925" cy="4049911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AE23DFC-A576-4646-B12A-90C0835938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69" r="3705"/>
            <a:stretch/>
          </p:blipFill>
          <p:spPr bwMode="auto">
            <a:xfrm>
              <a:off x="697039" y="2389615"/>
              <a:ext cx="5584317" cy="404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D82EB3-EA64-AB40-A4CC-775E54DAA73B}"/>
                </a:ext>
              </a:extLst>
            </p:cNvPr>
            <p:cNvSpPr txBox="1"/>
            <p:nvPr/>
          </p:nvSpPr>
          <p:spPr>
            <a:xfrm>
              <a:off x="188454" y="3327399"/>
              <a:ext cx="766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/>
                <a:t>H1</a:t>
              </a:r>
              <a:endParaRPr 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97BF7E-7152-0548-AB21-8A326EF9AFF9}"/>
                </a:ext>
              </a:extLst>
            </p:cNvPr>
            <p:cNvSpPr txBox="1"/>
            <p:nvPr/>
          </p:nvSpPr>
          <p:spPr>
            <a:xfrm>
              <a:off x="22922" y="3959034"/>
              <a:ext cx="916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/>
                <a:t>BJ</a:t>
              </a:r>
              <a:endParaRPr 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05AF29-C05D-494C-9151-63B48511F147}"/>
                </a:ext>
              </a:extLst>
            </p:cNvPr>
            <p:cNvSpPr txBox="1"/>
            <p:nvPr/>
          </p:nvSpPr>
          <p:spPr>
            <a:xfrm>
              <a:off x="22922" y="4612478"/>
              <a:ext cx="916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/>
                <a:t>K562</a:t>
              </a:r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AD618A-ADEC-5A43-B6FD-1ECDF68B1CE8}"/>
                </a:ext>
              </a:extLst>
            </p:cNvPr>
            <p:cNvSpPr txBox="1"/>
            <p:nvPr/>
          </p:nvSpPr>
          <p:spPr>
            <a:xfrm>
              <a:off x="-75569" y="5264694"/>
              <a:ext cx="1030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/>
                <a:t>GM12878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5326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436687"/>
            <a:ext cx="11293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Prototype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learned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NN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close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ground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truth</a:t>
            </a:r>
            <a:endParaRPr kumimoji="1" lang="zh-CN" altLang="en-US" sz="40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0E8F5E-350D-2641-96E0-42530C47D78A}"/>
              </a:ext>
            </a:extLst>
          </p:cNvPr>
          <p:cNvSpPr/>
          <p:nvPr/>
        </p:nvSpPr>
        <p:spPr>
          <a:xfrm>
            <a:off x="252022" y="1947194"/>
            <a:ext cx="8063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3"/>
              </a:rPr>
              <a:t>Roadmap Epigenomics Cell and Tissue Gene Expression Profiles</a:t>
            </a:r>
            <a:endParaRPr lang="en-US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F35418-6709-C54D-B912-89B206F16A6D}"/>
              </a:ext>
            </a:extLst>
          </p:cNvPr>
          <p:cNvCxnSpPr/>
          <p:nvPr/>
        </p:nvCxnSpPr>
        <p:spPr>
          <a:xfrm>
            <a:off x="3127505" y="2574773"/>
            <a:ext cx="0" cy="5857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FFF44-9E84-2B40-9D61-B92266003CBC}"/>
              </a:ext>
            </a:extLst>
          </p:cNvPr>
          <p:cNvSpPr/>
          <p:nvPr/>
        </p:nvSpPr>
        <p:spPr>
          <a:xfrm>
            <a:off x="1046679" y="3160560"/>
            <a:ext cx="41616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U</a:t>
            </a:r>
            <a:r>
              <a:rPr lang="en-US" altLang="zh-CN" sz="2400" dirty="0"/>
              <a:t>p-expressed</a:t>
            </a:r>
            <a:r>
              <a:rPr lang="zh-CN" altLang="en-US" sz="2400" dirty="0"/>
              <a:t> </a:t>
            </a:r>
            <a:r>
              <a:rPr lang="en-US" altLang="zh-CN" sz="2400" dirty="0"/>
              <a:t>genes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cell</a:t>
            </a:r>
            <a:r>
              <a:rPr lang="zh-CN" altLang="en-US" sz="2400" dirty="0"/>
              <a:t> </a:t>
            </a:r>
            <a:r>
              <a:rPr lang="en-US" altLang="zh-CN" sz="2400" dirty="0"/>
              <a:t>lines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962F46-6BD6-BC4F-A376-1A04DB50C27B}"/>
              </a:ext>
            </a:extLst>
          </p:cNvPr>
          <p:cNvSpPr/>
          <p:nvPr/>
        </p:nvSpPr>
        <p:spPr>
          <a:xfrm>
            <a:off x="904940" y="5618546"/>
            <a:ext cx="4445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AMANDA</a:t>
            </a:r>
            <a:r>
              <a:rPr lang="zh-CN" altLang="en-US" sz="2400" dirty="0"/>
              <a:t> </a:t>
            </a:r>
            <a:r>
              <a:rPr lang="en-US" altLang="zh-CN" sz="2400" dirty="0"/>
              <a:t>Activation</a:t>
            </a:r>
            <a:r>
              <a:rPr lang="zh-CN" altLang="en-US" sz="2400" dirty="0"/>
              <a:t> </a:t>
            </a:r>
            <a:r>
              <a:rPr lang="en-US" altLang="zh-CN" sz="2400" dirty="0"/>
              <a:t>Maximization</a:t>
            </a:r>
            <a:endParaRPr lang="en-US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AF0BDB-F173-7242-9BB9-9F729DE940D5}"/>
              </a:ext>
            </a:extLst>
          </p:cNvPr>
          <p:cNvCxnSpPr>
            <a:cxnSpLocks/>
          </p:cNvCxnSpPr>
          <p:nvPr/>
        </p:nvCxnSpPr>
        <p:spPr>
          <a:xfrm flipV="1">
            <a:off x="3127504" y="5032759"/>
            <a:ext cx="0" cy="5857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77C64B2-BEBD-F242-8790-D38D7E81F782}"/>
              </a:ext>
            </a:extLst>
          </p:cNvPr>
          <p:cNvSpPr/>
          <p:nvPr/>
        </p:nvSpPr>
        <p:spPr>
          <a:xfrm>
            <a:off x="1166133" y="4372854"/>
            <a:ext cx="3922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Top</a:t>
            </a:r>
            <a:r>
              <a:rPr lang="zh-CN" altLang="en-US" sz="2400" dirty="0"/>
              <a:t> </a:t>
            </a:r>
            <a:r>
              <a:rPr lang="en-US" altLang="zh-CN" sz="2400" dirty="0"/>
              <a:t>100</a:t>
            </a:r>
            <a:r>
              <a:rPr lang="zh-CN" altLang="en-US" sz="2400" dirty="0"/>
              <a:t> </a:t>
            </a:r>
            <a:r>
              <a:rPr lang="en-US" altLang="zh-CN" sz="2400" dirty="0"/>
              <a:t>key</a:t>
            </a:r>
            <a:r>
              <a:rPr lang="zh-CN" altLang="en-US" sz="2400" dirty="0"/>
              <a:t> </a:t>
            </a:r>
            <a:r>
              <a:rPr lang="en-US" altLang="zh-CN" sz="2400" dirty="0"/>
              <a:t>genes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cell</a:t>
            </a:r>
            <a:r>
              <a:rPr lang="zh-CN" altLang="en-US" sz="2400" dirty="0"/>
              <a:t> </a:t>
            </a:r>
            <a:r>
              <a:rPr lang="en-US" altLang="zh-CN" sz="2400" dirty="0"/>
              <a:t>lines</a:t>
            </a:r>
            <a:endParaRPr lang="en-US" sz="2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AFFFD0-15BA-D84F-9A9D-0C9EC585B6EA}"/>
              </a:ext>
            </a:extLst>
          </p:cNvPr>
          <p:cNvSpPr/>
          <p:nvPr/>
        </p:nvSpPr>
        <p:spPr>
          <a:xfrm>
            <a:off x="2767532" y="3702439"/>
            <a:ext cx="585788" cy="585788"/>
          </a:xfrm>
          <a:prstGeom prst="ellipse">
            <a:avLst/>
          </a:prstGeom>
          <a:solidFill>
            <a:srgbClr val="4472C4">
              <a:alpha val="6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4E0EAC-47D4-934C-8E79-F8506144A19E}"/>
              </a:ext>
            </a:extLst>
          </p:cNvPr>
          <p:cNvSpPr/>
          <p:nvPr/>
        </p:nvSpPr>
        <p:spPr>
          <a:xfrm>
            <a:off x="2947498" y="3702439"/>
            <a:ext cx="585788" cy="585788"/>
          </a:xfrm>
          <a:prstGeom prst="ellipse">
            <a:avLst/>
          </a:prstGeom>
          <a:solidFill>
            <a:schemeClr val="accent4">
              <a:alpha val="6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B5341D-4491-4F47-B347-200C3D8BB0BA}"/>
              </a:ext>
            </a:extLst>
          </p:cNvPr>
          <p:cNvCxnSpPr>
            <a:cxnSpLocks/>
          </p:cNvCxnSpPr>
          <p:nvPr/>
        </p:nvCxnSpPr>
        <p:spPr>
          <a:xfrm>
            <a:off x="3675016" y="3995333"/>
            <a:ext cx="22301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9AE23DFC-A576-4646-B12A-90C083593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9"/>
          <a:stretch/>
        </p:blipFill>
        <p:spPr bwMode="auto">
          <a:xfrm>
            <a:off x="6046867" y="2424186"/>
            <a:ext cx="5845864" cy="404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4CF5FDDD-8F9E-4249-9F35-20395617A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13" b="80834"/>
          <a:stretch/>
        </p:blipFill>
        <p:spPr bwMode="auto">
          <a:xfrm>
            <a:off x="5821053" y="2574773"/>
            <a:ext cx="803634" cy="77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573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436687"/>
            <a:ext cx="11293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Limitations</a:t>
            </a:r>
            <a:endParaRPr kumimoji="1" lang="zh-CN" altLang="en-US" sz="40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FB2344-8CA2-BA41-99B1-54C8885BC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57" y="2585913"/>
            <a:ext cx="5207000" cy="383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460F3C-B4AF-6044-8D71-9444E2DF6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857" y="2585913"/>
            <a:ext cx="5207000" cy="383540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5129693-E793-6143-A8EB-9986E6F5FA9F}"/>
              </a:ext>
            </a:extLst>
          </p:cNvPr>
          <p:cNvSpPr txBox="1">
            <a:spLocks/>
          </p:cNvSpPr>
          <p:nvPr/>
        </p:nvSpPr>
        <p:spPr>
          <a:xfrm>
            <a:off x="599409" y="195639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Relies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Seurat</a:t>
            </a:r>
            <a:r>
              <a:rPr lang="zh-CN" altLang="en-US" dirty="0"/>
              <a:t> </a:t>
            </a:r>
            <a:r>
              <a:rPr lang="en-US" altLang="zh-CN" dirty="0"/>
              <a:t>anchors,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misleading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628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5308" y="344354"/>
            <a:ext cx="11293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Inter-play</a:t>
            </a:r>
            <a:r>
              <a:rPr kumimoji="1" lang="zh-CN" altLang="en-US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exists</a:t>
            </a:r>
            <a:r>
              <a:rPr kumimoji="1" lang="zh-CN" altLang="en-US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among</a:t>
            </a:r>
            <a:r>
              <a:rPr kumimoji="1" lang="zh-CN" altLang="en-US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different</a:t>
            </a:r>
            <a:r>
              <a:rPr kumimoji="1" lang="zh-CN" altLang="en-US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omics</a:t>
            </a:r>
            <a:r>
              <a:rPr kumimoji="1" lang="zh-CN" altLang="en-US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A7F022-C728-BB4C-92A1-9FC47EABA729}"/>
              </a:ext>
            </a:extLst>
          </p:cNvPr>
          <p:cNvGrpSpPr/>
          <p:nvPr/>
        </p:nvGrpSpPr>
        <p:grpSpPr>
          <a:xfrm>
            <a:off x="499551" y="2140623"/>
            <a:ext cx="5596449" cy="3367551"/>
            <a:chOff x="5848810" y="2432329"/>
            <a:chExt cx="5596449" cy="336755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FF9CFAE6-A908-104A-B437-A74A00FC3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810" y="2432329"/>
              <a:ext cx="5596449" cy="3152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本框 13">
              <a:extLst>
                <a:ext uri="{FF2B5EF4-FFF2-40B4-BE49-F238E27FC236}">
                  <a16:creationId xmlns:a16="http://schemas.microsoft.com/office/drawing/2014/main" id="{DEC3810A-AC6A-6B4A-9C98-4526ED009AAB}"/>
                </a:ext>
              </a:extLst>
            </p:cNvPr>
            <p:cNvSpPr txBox="1"/>
            <p:nvPr/>
          </p:nvSpPr>
          <p:spPr>
            <a:xfrm>
              <a:off x="8519178" y="5584436"/>
              <a:ext cx="29260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https://www.blopig.com/blog/2017/03/multiomics-data-analysis/</a:t>
              </a:r>
            </a:p>
          </p:txBody>
        </p:sp>
      </p:grpSp>
      <p:pic>
        <p:nvPicPr>
          <p:cNvPr id="4" name="Picture 3" descr="Chart, calendar&#10;&#10;Description automatically generated">
            <a:extLst>
              <a:ext uri="{FF2B5EF4-FFF2-40B4-BE49-F238E27FC236}">
                <a16:creationId xmlns:a16="http://schemas.microsoft.com/office/drawing/2014/main" id="{D89B6A5F-A1A9-D940-A011-09A0156ED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199" y="1700010"/>
            <a:ext cx="5309250" cy="49845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8A5AFDB-76A8-BC48-A32B-BF52A199286F}"/>
              </a:ext>
            </a:extLst>
          </p:cNvPr>
          <p:cNvSpPr/>
          <p:nvPr/>
        </p:nvSpPr>
        <p:spPr>
          <a:xfrm>
            <a:off x="143951" y="5878656"/>
            <a:ext cx="5309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Reference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Song Chen, et</a:t>
            </a:r>
            <a:r>
              <a:rPr lang="zh-CN" altLang="en-US" sz="1600" dirty="0"/>
              <a:t> </a:t>
            </a:r>
            <a:r>
              <a:rPr lang="en-US" altLang="zh-CN" sz="1600" dirty="0"/>
              <a:t>al. High-throughput sequencing of the transcriptome and chromatin accessibility in the same cell. Nat </a:t>
            </a:r>
            <a:r>
              <a:rPr lang="en-US" altLang="zh-CN" sz="1600" dirty="0" err="1"/>
              <a:t>Biotechnol</a:t>
            </a:r>
            <a:r>
              <a:rPr lang="en-US" altLang="zh-CN" sz="1600" dirty="0"/>
              <a:t> 37(12):1452-1457 (2019).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8573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436687"/>
            <a:ext cx="11293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Limitations</a:t>
            </a:r>
            <a:endParaRPr kumimoji="1" lang="zh-CN" altLang="en-US" sz="40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5129693-E793-6143-A8EB-9986E6F5FA9F}"/>
              </a:ext>
            </a:extLst>
          </p:cNvPr>
          <p:cNvSpPr txBox="1">
            <a:spLocks/>
          </p:cNvSpPr>
          <p:nvPr/>
        </p:nvSpPr>
        <p:spPr>
          <a:xfrm>
            <a:off x="599409" y="195639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Relies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Seurat</a:t>
            </a:r>
            <a:r>
              <a:rPr lang="zh-CN" altLang="en-US" dirty="0"/>
              <a:t> </a:t>
            </a:r>
            <a:r>
              <a:rPr lang="en-US" altLang="zh-CN" dirty="0"/>
              <a:t>anchors,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wrong</a:t>
            </a:r>
          </a:p>
          <a:p>
            <a:pPr lvl="1"/>
            <a:endParaRPr lang="en-US" dirty="0"/>
          </a:p>
          <a:p>
            <a:r>
              <a:rPr lang="en-US" altLang="zh-CN" dirty="0"/>
              <a:t>Interpretability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</a:p>
          <a:p>
            <a:pPr lvl="1"/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unclear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generalize</a:t>
            </a:r>
          </a:p>
          <a:p>
            <a:pPr lvl="1"/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efforts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fine-tune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applied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pPr lvl="1"/>
            <a:endParaRPr lang="en-US" dirty="0"/>
          </a:p>
          <a:p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robust</a:t>
            </a:r>
            <a:r>
              <a:rPr lang="zh-CN" altLang="en-US" dirty="0"/>
              <a:t> </a:t>
            </a:r>
            <a:r>
              <a:rPr lang="en-US" altLang="zh-CN" dirty="0"/>
              <a:t>enough</a:t>
            </a:r>
          </a:p>
          <a:p>
            <a:pPr lvl="1"/>
            <a:r>
              <a:rPr lang="en-US" altLang="zh-CN" dirty="0"/>
              <a:t>Markers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AM</a:t>
            </a:r>
            <a:r>
              <a:rPr lang="zh-CN" altLang="en-US" dirty="0"/>
              <a:t> </a:t>
            </a:r>
            <a:r>
              <a:rPr lang="en-US" altLang="zh-CN" dirty="0"/>
              <a:t>varies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67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436687"/>
            <a:ext cx="11293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One-shot</a:t>
            </a:r>
            <a:r>
              <a:rPr kumimoji="1" lang="zh-CN" altLang="en-US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  <a:endParaRPr kumimoji="1" lang="zh-CN" altLang="en-US" sz="44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26" name="Picture 2" descr="IBM Research Releases 'Diversity in Faces' Dataset to Advance Study of  Fairness in Facial Recognition Systems | IBM Research Blog">
            <a:extLst>
              <a:ext uri="{FF2B5EF4-FFF2-40B4-BE49-F238E27FC236}">
                <a16:creationId xmlns:a16="http://schemas.microsoft.com/office/drawing/2014/main" id="{B266C1FD-9540-9146-8410-AB58EAA85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7" t="1" r="12270" b="33296"/>
          <a:stretch/>
        </p:blipFill>
        <p:spPr bwMode="auto">
          <a:xfrm>
            <a:off x="1094704" y="1961386"/>
            <a:ext cx="1905000" cy="193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brain&#10;&#10;Description automatically generated with medium confidence">
            <a:extLst>
              <a:ext uri="{FF2B5EF4-FFF2-40B4-BE49-F238E27FC236}">
                <a16:creationId xmlns:a16="http://schemas.microsoft.com/office/drawing/2014/main" id="{726CED8C-74F9-EC4A-9738-980DDAB02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209633" y="3672754"/>
            <a:ext cx="1346155" cy="1346155"/>
          </a:xfrm>
          <a:prstGeom prst="rect">
            <a:avLst/>
          </a:prstGeom>
        </p:spPr>
      </p:pic>
      <p:pic>
        <p:nvPicPr>
          <p:cNvPr id="10" name="Picture 2" descr="IBM Research Releases 'Diversity in Faces' Dataset to Advance Study of  Fairness in Facial Recognition Systems | IBM Research Blog">
            <a:extLst>
              <a:ext uri="{FF2B5EF4-FFF2-40B4-BE49-F238E27FC236}">
                <a16:creationId xmlns:a16="http://schemas.microsoft.com/office/drawing/2014/main" id="{F7EC449E-2B53-5249-9AEE-55558E7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0" r="87719" b="50286"/>
          <a:stretch/>
        </p:blipFill>
        <p:spPr bwMode="auto">
          <a:xfrm>
            <a:off x="4806877" y="3338108"/>
            <a:ext cx="826159" cy="106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BF38D1-38F9-3644-BD8A-86FE17212DD3}"/>
              </a:ext>
            </a:extLst>
          </p:cNvPr>
          <p:cNvCxnSpPr/>
          <p:nvPr/>
        </p:nvCxnSpPr>
        <p:spPr>
          <a:xfrm flipH="1">
            <a:off x="4312596" y="3869117"/>
            <a:ext cx="4182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32D78F58-C9FB-8540-A70C-DD977FB068E3}"/>
              </a:ext>
            </a:extLst>
          </p:cNvPr>
          <p:cNvSpPr/>
          <p:nvPr/>
        </p:nvSpPr>
        <p:spPr>
          <a:xfrm>
            <a:off x="2852216" y="3304789"/>
            <a:ext cx="416689" cy="740779"/>
          </a:xfrm>
          <a:custGeom>
            <a:avLst/>
            <a:gdLst>
              <a:gd name="connsiteX0" fmla="*/ 0 w 416689"/>
              <a:gd name="connsiteY0" fmla="*/ 694481 h 740779"/>
              <a:gd name="connsiteX1" fmla="*/ 416689 w 416689"/>
              <a:gd name="connsiteY1" fmla="*/ 740779 h 740779"/>
              <a:gd name="connsiteX2" fmla="*/ 243068 w 416689"/>
              <a:gd name="connsiteY2" fmla="*/ 0 h 740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689" h="740779">
                <a:moveTo>
                  <a:pt x="0" y="694481"/>
                </a:moveTo>
                <a:lnTo>
                  <a:pt x="416689" y="740779"/>
                </a:lnTo>
                <a:lnTo>
                  <a:pt x="243068" y="0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8CC2E9-9910-BC44-B0BE-966619D70AC1}"/>
              </a:ext>
            </a:extLst>
          </p:cNvPr>
          <p:cNvSpPr/>
          <p:nvPr/>
        </p:nvSpPr>
        <p:spPr>
          <a:xfrm>
            <a:off x="1003989" y="3896136"/>
            <a:ext cx="1857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www.ibm.com</a:t>
            </a:r>
            <a:r>
              <a:rPr lang="en-US" sz="1000" dirty="0"/>
              <a:t>/blogs/research/2019/01/diversity-in-faces/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CF4689-57A5-2A4E-B8B0-2232DF0F5B67}"/>
              </a:ext>
            </a:extLst>
          </p:cNvPr>
          <p:cNvSpPr/>
          <p:nvPr/>
        </p:nvSpPr>
        <p:spPr>
          <a:xfrm>
            <a:off x="1275924" y="5248142"/>
            <a:ext cx="4357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Human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recognize</a:t>
            </a:r>
            <a:r>
              <a:rPr lang="zh-CN" altLang="en-US" sz="2400" dirty="0"/>
              <a:t> </a:t>
            </a:r>
            <a:r>
              <a:rPr lang="en-US" altLang="zh-CN" sz="2400" dirty="0"/>
              <a:t>new</a:t>
            </a:r>
            <a:r>
              <a:rPr lang="zh-CN" altLang="en-US" sz="2400" dirty="0"/>
              <a:t> </a:t>
            </a:r>
            <a:r>
              <a:rPr lang="en-US" altLang="zh-CN" sz="2400" dirty="0"/>
              <a:t>faces</a:t>
            </a:r>
            <a:r>
              <a:rPr lang="zh-CN" altLang="en-US" sz="2400" dirty="0"/>
              <a:t> </a:t>
            </a:r>
            <a:r>
              <a:rPr lang="en-US" altLang="zh-CN" sz="2400" dirty="0"/>
              <a:t>even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few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image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BB313D-3996-3546-9658-9C38FA75F943}"/>
              </a:ext>
            </a:extLst>
          </p:cNvPr>
          <p:cNvSpPr/>
          <p:nvPr/>
        </p:nvSpPr>
        <p:spPr>
          <a:xfrm>
            <a:off x="8533084" y="3117254"/>
            <a:ext cx="1355463" cy="623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</a:rPr>
              <a:t>CNN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pic>
        <p:nvPicPr>
          <p:cNvPr id="26" name="Picture 2" descr="IBM Research Releases 'Diversity in Faces' Dataset to Advance Study of  Fairness in Facial Recognition Systems | IBM Research Blog">
            <a:extLst>
              <a:ext uri="{FF2B5EF4-FFF2-40B4-BE49-F238E27FC236}">
                <a16:creationId xmlns:a16="http://schemas.microsoft.com/office/drawing/2014/main" id="{59DB0793-94E2-DF4F-ACC9-2A28E0B36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0" r="87719" b="50286"/>
          <a:stretch/>
        </p:blipFill>
        <p:spPr bwMode="auto">
          <a:xfrm>
            <a:off x="6906925" y="2898251"/>
            <a:ext cx="826159" cy="106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A739C0C-E7C1-884F-8BCD-4CA5A75188B6}"/>
              </a:ext>
            </a:extLst>
          </p:cNvPr>
          <p:cNvSpPr/>
          <p:nvPr/>
        </p:nvSpPr>
        <p:spPr>
          <a:xfrm>
            <a:off x="6333490" y="3242134"/>
            <a:ext cx="653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N</a:t>
            </a:r>
            <a:r>
              <a:rPr lang="zh-CN" altLang="en-US" sz="2400" dirty="0"/>
              <a:t> </a:t>
            </a:r>
            <a:r>
              <a:rPr lang="en-US" altLang="zh-CN" sz="2400" dirty="0"/>
              <a:t>x</a:t>
            </a:r>
            <a:endParaRPr lang="en-US" sz="24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455C93-681B-834A-B5EA-F0DE297E5ADF}"/>
              </a:ext>
            </a:extLst>
          </p:cNvPr>
          <p:cNvCxnSpPr>
            <a:cxnSpLocks/>
          </p:cNvCxnSpPr>
          <p:nvPr/>
        </p:nvCxnSpPr>
        <p:spPr>
          <a:xfrm>
            <a:off x="7890374" y="3429000"/>
            <a:ext cx="4182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A8BE65-91D7-6144-9355-2DF4FCC9F412}"/>
              </a:ext>
            </a:extLst>
          </p:cNvPr>
          <p:cNvGrpSpPr/>
          <p:nvPr/>
        </p:nvGrpSpPr>
        <p:grpSpPr>
          <a:xfrm>
            <a:off x="10688548" y="2336197"/>
            <a:ext cx="653018" cy="2575967"/>
            <a:chOff x="10688548" y="2051265"/>
            <a:chExt cx="653018" cy="2575967"/>
          </a:xfrm>
        </p:grpSpPr>
        <p:pic>
          <p:nvPicPr>
            <p:cNvPr id="22" name="Picture 2" descr="IBM Research Releases 'Diversity in Faces' Dataset to Advance Study of  Fairness in Facial Recognition Systems | IBM Research Blog">
              <a:extLst>
                <a:ext uri="{FF2B5EF4-FFF2-40B4-BE49-F238E27FC236}">
                  <a16:creationId xmlns:a16="http://schemas.microsoft.com/office/drawing/2014/main" id="{B7AC714E-ECFC-E241-85EC-2D33290B61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87" t="1" r="62598" b="33296"/>
            <a:stretch/>
          </p:blipFill>
          <p:spPr bwMode="auto">
            <a:xfrm>
              <a:off x="10688548" y="2051265"/>
              <a:ext cx="376978" cy="193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IBM Research Releases 'Diversity in Faces' Dataset to Advance Study of  Fairness in Facial Recognition Systems | IBM Research Blog">
              <a:extLst>
                <a:ext uri="{FF2B5EF4-FFF2-40B4-BE49-F238E27FC236}">
                  <a16:creationId xmlns:a16="http://schemas.microsoft.com/office/drawing/2014/main" id="{6AA62CE4-E0A0-DF43-A1AB-50580BEE13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90" r="87719" b="50286"/>
            <a:stretch/>
          </p:blipFill>
          <p:spPr bwMode="auto">
            <a:xfrm>
              <a:off x="10694715" y="4150559"/>
              <a:ext cx="370811" cy="476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8ECC90-DB36-CE4B-B360-97A7E2DCFEF5}"/>
                </a:ext>
              </a:extLst>
            </p:cNvPr>
            <p:cNvSpPr/>
            <p:nvPr/>
          </p:nvSpPr>
          <p:spPr>
            <a:xfrm>
              <a:off x="10688548" y="3760384"/>
              <a:ext cx="65301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…</a:t>
              </a:r>
              <a:endParaRPr lang="en-US" sz="2400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FB3A64A-3F08-E540-8700-44A6ED61728C}"/>
              </a:ext>
            </a:extLst>
          </p:cNvPr>
          <p:cNvSpPr/>
          <p:nvPr/>
        </p:nvSpPr>
        <p:spPr>
          <a:xfrm>
            <a:off x="10237973" y="1931014"/>
            <a:ext cx="1278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Probability</a:t>
            </a: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8F1DCE-B2BC-464E-8428-B1A9D0295112}"/>
              </a:ext>
            </a:extLst>
          </p:cNvPr>
          <p:cNvCxnSpPr>
            <a:cxnSpLocks/>
          </p:cNvCxnSpPr>
          <p:nvPr/>
        </p:nvCxnSpPr>
        <p:spPr>
          <a:xfrm>
            <a:off x="10037843" y="3429000"/>
            <a:ext cx="4182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B4F0F4F-8D7C-0147-AC9C-CC20D802AE33}"/>
              </a:ext>
            </a:extLst>
          </p:cNvPr>
          <p:cNvSpPr/>
          <p:nvPr/>
        </p:nvSpPr>
        <p:spPr>
          <a:xfrm>
            <a:off x="6519925" y="4912164"/>
            <a:ext cx="4357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classic</a:t>
            </a:r>
            <a:r>
              <a:rPr lang="zh-CN" altLang="en-US" sz="2400" dirty="0"/>
              <a:t> </a:t>
            </a:r>
            <a:r>
              <a:rPr lang="en-US" altLang="zh-CN" sz="2400" dirty="0"/>
              <a:t>CNN</a:t>
            </a:r>
            <a:r>
              <a:rPr lang="zh-CN" altLang="en-US" sz="2400" dirty="0"/>
              <a:t> </a:t>
            </a:r>
            <a:r>
              <a:rPr lang="en-US" altLang="zh-CN" sz="2400" dirty="0"/>
              <a:t>needs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trained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over</a:t>
            </a:r>
            <a:r>
              <a:rPr lang="zh-CN" altLang="en-US" sz="2400" dirty="0"/>
              <a:t> </a:t>
            </a:r>
            <a:r>
              <a:rPr lang="en-US" altLang="zh-CN" sz="2400" dirty="0"/>
              <a:t>again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large</a:t>
            </a:r>
            <a:r>
              <a:rPr lang="zh-CN" altLang="en-US" sz="2400" dirty="0"/>
              <a:t> </a:t>
            </a:r>
            <a:r>
              <a:rPr lang="en-US" altLang="zh-CN" sz="2400" dirty="0"/>
              <a:t>number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face</a:t>
            </a:r>
            <a:r>
              <a:rPr lang="zh-CN" altLang="en-US" sz="2400" dirty="0"/>
              <a:t> </a:t>
            </a:r>
            <a:r>
              <a:rPr lang="en-US" altLang="zh-CN" sz="2400" dirty="0"/>
              <a:t>images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4890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436687"/>
            <a:ext cx="11293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One-shot</a:t>
            </a:r>
            <a:r>
              <a:rPr kumimoji="1" lang="zh-CN" altLang="en-US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  <a:endParaRPr kumimoji="1" lang="zh-CN" altLang="en-US" sz="44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26" name="Picture 2" descr="IBM Research Releases 'Diversity in Faces' Dataset to Advance Study of  Fairness in Facial Recognition Systems | IBM Research Blog">
            <a:extLst>
              <a:ext uri="{FF2B5EF4-FFF2-40B4-BE49-F238E27FC236}">
                <a16:creationId xmlns:a16="http://schemas.microsoft.com/office/drawing/2014/main" id="{B266C1FD-9540-9146-8410-AB58EAA85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7" t="1" r="62600" b="83296"/>
          <a:stretch/>
        </p:blipFill>
        <p:spPr bwMode="auto">
          <a:xfrm>
            <a:off x="2843600" y="2651132"/>
            <a:ext cx="601392" cy="77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BM Research Releases 'Diversity in Faces' Dataset to Advance Study of  Fairness in Facial Recognition Systems | IBM Research Blog">
            <a:extLst>
              <a:ext uri="{FF2B5EF4-FFF2-40B4-BE49-F238E27FC236}">
                <a16:creationId xmlns:a16="http://schemas.microsoft.com/office/drawing/2014/main" id="{F7EC449E-2B53-5249-9AEE-55558E7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0" r="87719" b="50286"/>
          <a:stretch/>
        </p:blipFill>
        <p:spPr bwMode="auto">
          <a:xfrm>
            <a:off x="2090227" y="2654543"/>
            <a:ext cx="596083" cy="76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ABB313D-3996-3546-9658-9C38FA75F943}"/>
              </a:ext>
            </a:extLst>
          </p:cNvPr>
          <p:cNvSpPr/>
          <p:nvPr/>
        </p:nvSpPr>
        <p:spPr>
          <a:xfrm>
            <a:off x="8533084" y="3117254"/>
            <a:ext cx="1355463" cy="623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</a:rPr>
              <a:t>CNN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pic>
        <p:nvPicPr>
          <p:cNvPr id="26" name="Picture 2" descr="IBM Research Releases 'Diversity in Faces' Dataset to Advance Study of  Fairness in Facial Recognition Systems | IBM Research Blog">
            <a:extLst>
              <a:ext uri="{FF2B5EF4-FFF2-40B4-BE49-F238E27FC236}">
                <a16:creationId xmlns:a16="http://schemas.microsoft.com/office/drawing/2014/main" id="{59DB0793-94E2-DF4F-ACC9-2A28E0B36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0" r="87719" b="50286"/>
          <a:stretch/>
        </p:blipFill>
        <p:spPr bwMode="auto">
          <a:xfrm>
            <a:off x="6906925" y="2898251"/>
            <a:ext cx="826159" cy="106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A739C0C-E7C1-884F-8BCD-4CA5A75188B6}"/>
              </a:ext>
            </a:extLst>
          </p:cNvPr>
          <p:cNvSpPr/>
          <p:nvPr/>
        </p:nvSpPr>
        <p:spPr>
          <a:xfrm>
            <a:off x="6333490" y="3242134"/>
            <a:ext cx="653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N</a:t>
            </a:r>
            <a:r>
              <a:rPr lang="zh-CN" altLang="en-US" sz="2400" dirty="0"/>
              <a:t> </a:t>
            </a:r>
            <a:r>
              <a:rPr lang="en-US" altLang="zh-CN" sz="2400" dirty="0"/>
              <a:t>x</a:t>
            </a:r>
            <a:endParaRPr lang="en-US" sz="24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455C93-681B-834A-B5EA-F0DE297E5ADF}"/>
              </a:ext>
            </a:extLst>
          </p:cNvPr>
          <p:cNvCxnSpPr>
            <a:cxnSpLocks/>
          </p:cNvCxnSpPr>
          <p:nvPr/>
        </p:nvCxnSpPr>
        <p:spPr>
          <a:xfrm>
            <a:off x="7890374" y="3429000"/>
            <a:ext cx="4182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A8BE65-91D7-6144-9355-2DF4FCC9F412}"/>
              </a:ext>
            </a:extLst>
          </p:cNvPr>
          <p:cNvGrpSpPr/>
          <p:nvPr/>
        </p:nvGrpSpPr>
        <p:grpSpPr>
          <a:xfrm>
            <a:off x="10688548" y="2336197"/>
            <a:ext cx="653018" cy="2575967"/>
            <a:chOff x="10688548" y="2051265"/>
            <a:chExt cx="653018" cy="2575967"/>
          </a:xfrm>
        </p:grpSpPr>
        <p:pic>
          <p:nvPicPr>
            <p:cNvPr id="22" name="Picture 2" descr="IBM Research Releases 'Diversity in Faces' Dataset to Advance Study of  Fairness in Facial Recognition Systems | IBM Research Blog">
              <a:extLst>
                <a:ext uri="{FF2B5EF4-FFF2-40B4-BE49-F238E27FC236}">
                  <a16:creationId xmlns:a16="http://schemas.microsoft.com/office/drawing/2014/main" id="{B7AC714E-ECFC-E241-85EC-2D33290B61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87" t="1" r="62598" b="33296"/>
            <a:stretch/>
          </p:blipFill>
          <p:spPr bwMode="auto">
            <a:xfrm>
              <a:off x="10688548" y="2051265"/>
              <a:ext cx="376978" cy="193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IBM Research Releases 'Diversity in Faces' Dataset to Advance Study of  Fairness in Facial Recognition Systems | IBM Research Blog">
              <a:extLst>
                <a:ext uri="{FF2B5EF4-FFF2-40B4-BE49-F238E27FC236}">
                  <a16:creationId xmlns:a16="http://schemas.microsoft.com/office/drawing/2014/main" id="{6AA62CE4-E0A0-DF43-A1AB-50580BEE13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90" r="87719" b="50286"/>
            <a:stretch/>
          </p:blipFill>
          <p:spPr bwMode="auto">
            <a:xfrm>
              <a:off x="10694715" y="4150559"/>
              <a:ext cx="370811" cy="476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8ECC90-DB36-CE4B-B360-97A7E2DCFEF5}"/>
                </a:ext>
              </a:extLst>
            </p:cNvPr>
            <p:cNvSpPr/>
            <p:nvPr/>
          </p:nvSpPr>
          <p:spPr>
            <a:xfrm>
              <a:off x="10688548" y="3760384"/>
              <a:ext cx="65301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…</a:t>
              </a:r>
              <a:endParaRPr lang="en-US" sz="2400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FB3A64A-3F08-E540-8700-44A6ED61728C}"/>
              </a:ext>
            </a:extLst>
          </p:cNvPr>
          <p:cNvSpPr/>
          <p:nvPr/>
        </p:nvSpPr>
        <p:spPr>
          <a:xfrm>
            <a:off x="10237973" y="1931014"/>
            <a:ext cx="1278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Probability</a:t>
            </a: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8F1DCE-B2BC-464E-8428-B1A9D0295112}"/>
              </a:ext>
            </a:extLst>
          </p:cNvPr>
          <p:cNvCxnSpPr>
            <a:cxnSpLocks/>
          </p:cNvCxnSpPr>
          <p:nvPr/>
        </p:nvCxnSpPr>
        <p:spPr>
          <a:xfrm>
            <a:off x="10037843" y="3429000"/>
            <a:ext cx="4182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B4F0F4F-8D7C-0147-AC9C-CC20D802AE33}"/>
              </a:ext>
            </a:extLst>
          </p:cNvPr>
          <p:cNvSpPr/>
          <p:nvPr/>
        </p:nvSpPr>
        <p:spPr>
          <a:xfrm>
            <a:off x="6519925" y="4912164"/>
            <a:ext cx="4357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classic</a:t>
            </a:r>
            <a:r>
              <a:rPr lang="zh-CN" altLang="en-US" sz="2400" dirty="0"/>
              <a:t> </a:t>
            </a:r>
            <a:r>
              <a:rPr lang="en-US" altLang="zh-CN" sz="2400" dirty="0"/>
              <a:t>CNN</a:t>
            </a:r>
            <a:r>
              <a:rPr lang="zh-CN" altLang="en-US" sz="2400" dirty="0"/>
              <a:t> </a:t>
            </a:r>
            <a:r>
              <a:rPr lang="en-US" altLang="zh-CN" sz="2400" dirty="0"/>
              <a:t>needs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trained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over</a:t>
            </a:r>
            <a:r>
              <a:rPr lang="zh-CN" altLang="en-US" sz="2400" dirty="0"/>
              <a:t> </a:t>
            </a:r>
            <a:r>
              <a:rPr lang="en-US" altLang="zh-CN" sz="2400" dirty="0"/>
              <a:t>again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large</a:t>
            </a:r>
            <a:r>
              <a:rPr lang="zh-CN" altLang="en-US" sz="2400" dirty="0"/>
              <a:t> </a:t>
            </a:r>
            <a:r>
              <a:rPr lang="en-US" altLang="zh-CN" sz="2400" dirty="0"/>
              <a:t>number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face</a:t>
            </a:r>
            <a:r>
              <a:rPr lang="zh-CN" altLang="en-US" sz="2400" dirty="0"/>
              <a:t> </a:t>
            </a:r>
            <a:r>
              <a:rPr lang="en-US" altLang="zh-CN" sz="2400" dirty="0"/>
              <a:t>images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77FEB9-D745-F446-B9BF-3373704A9B3D}"/>
              </a:ext>
            </a:extLst>
          </p:cNvPr>
          <p:cNvSpPr/>
          <p:nvPr/>
        </p:nvSpPr>
        <p:spPr>
          <a:xfrm>
            <a:off x="1441819" y="1959782"/>
            <a:ext cx="12650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Human</a:t>
            </a:r>
            <a:endParaRPr lang="en-US" sz="2800" b="1" dirty="0"/>
          </a:p>
        </p:txBody>
      </p:sp>
      <p:pic>
        <p:nvPicPr>
          <p:cNvPr id="31" name="Picture 2" descr="IBM Research Releases 'Diversity in Faces' Dataset to Advance Study of  Fairness in Facial Recognition Systems | IBM Research Blog">
            <a:extLst>
              <a:ext uri="{FF2B5EF4-FFF2-40B4-BE49-F238E27FC236}">
                <a16:creationId xmlns:a16="http://schemas.microsoft.com/office/drawing/2014/main" id="{CD94EF7D-E8C8-064D-AC41-49D0158A1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7" t="50001" r="62600" b="33296"/>
          <a:stretch/>
        </p:blipFill>
        <p:spPr bwMode="auto">
          <a:xfrm>
            <a:off x="2843601" y="3599672"/>
            <a:ext cx="601391" cy="77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BM Research Releases 'Diversity in Faces' Dataset to Advance Study of  Fairness in Facial Recognition Systems | IBM Research Blog">
            <a:extLst>
              <a:ext uri="{FF2B5EF4-FFF2-40B4-BE49-F238E27FC236}">
                <a16:creationId xmlns:a16="http://schemas.microsoft.com/office/drawing/2014/main" id="{073FBBCF-8524-2345-B30B-54227B37E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0" r="87719" b="50286"/>
          <a:stretch/>
        </p:blipFill>
        <p:spPr bwMode="auto">
          <a:xfrm>
            <a:off x="2084096" y="3624217"/>
            <a:ext cx="596083" cy="76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DB052DF-BFCB-1A40-833F-FCC16E6C8531}"/>
              </a:ext>
            </a:extLst>
          </p:cNvPr>
          <p:cNvSpPr/>
          <p:nvPr/>
        </p:nvSpPr>
        <p:spPr>
          <a:xfrm>
            <a:off x="3561200" y="2830226"/>
            <a:ext cx="1185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Similar?</a:t>
            </a:r>
            <a:endParaRPr lang="en-US" sz="2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77F5AB-8E2F-9243-8AE5-EF43F6162FFD}"/>
              </a:ext>
            </a:extLst>
          </p:cNvPr>
          <p:cNvSpPr/>
          <p:nvPr/>
        </p:nvSpPr>
        <p:spPr>
          <a:xfrm>
            <a:off x="3544287" y="3755380"/>
            <a:ext cx="1185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Similar?</a:t>
            </a:r>
            <a:endParaRPr lang="en-US" sz="2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6E9CBE7-F829-094B-B487-FD43A3F06FD3}"/>
              </a:ext>
            </a:extLst>
          </p:cNvPr>
          <p:cNvSpPr/>
          <p:nvPr/>
        </p:nvSpPr>
        <p:spPr>
          <a:xfrm>
            <a:off x="2559710" y="4221901"/>
            <a:ext cx="653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/>
              <a:t>…</a:t>
            </a:r>
            <a:endParaRPr lang="en-US" sz="3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C106A24-5345-B043-AC83-AE1CC175DB37}"/>
              </a:ext>
            </a:extLst>
          </p:cNvPr>
          <p:cNvSpPr/>
          <p:nvPr/>
        </p:nvSpPr>
        <p:spPr>
          <a:xfrm>
            <a:off x="1441819" y="4912561"/>
            <a:ext cx="34049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Similarity</a:t>
            </a:r>
            <a:r>
              <a:rPr lang="zh-CN" altLang="en-US" sz="2400" dirty="0"/>
              <a:t> </a:t>
            </a:r>
            <a:r>
              <a:rPr lang="en-US" altLang="zh-CN" sz="2400" dirty="0"/>
              <a:t>measurement</a:t>
            </a:r>
            <a:r>
              <a:rPr lang="zh-CN" altLang="en-US" sz="2400" dirty="0"/>
              <a:t> </a:t>
            </a:r>
            <a:r>
              <a:rPr lang="en-US" altLang="zh-CN" sz="2400" dirty="0"/>
              <a:t>rather</a:t>
            </a:r>
            <a:r>
              <a:rPr lang="zh-CN" altLang="en-US" sz="2400" dirty="0"/>
              <a:t> </a:t>
            </a:r>
            <a:r>
              <a:rPr lang="en-US" altLang="zh-CN" sz="2400" dirty="0"/>
              <a:t>than</a:t>
            </a:r>
            <a:r>
              <a:rPr lang="zh-CN" altLang="en-US" sz="2400" dirty="0"/>
              <a:t> </a:t>
            </a:r>
            <a:r>
              <a:rPr lang="en-US" altLang="zh-CN" sz="2400" b="1" dirty="0"/>
              <a:t>classification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86323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436687"/>
            <a:ext cx="11293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One-shot</a:t>
            </a:r>
            <a:r>
              <a:rPr kumimoji="1" lang="zh-CN" altLang="en-US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  <a:endParaRPr kumimoji="1" lang="zh-CN" altLang="en-US" sz="44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26" name="Picture 2" descr="IBM Research Releases 'Diversity in Faces' Dataset to Advance Study of  Fairness in Facial Recognition Systems | IBM Research Blog">
            <a:extLst>
              <a:ext uri="{FF2B5EF4-FFF2-40B4-BE49-F238E27FC236}">
                <a16:creationId xmlns:a16="http://schemas.microsoft.com/office/drawing/2014/main" id="{B266C1FD-9540-9146-8410-AB58EAA85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7" t="1" r="62600" b="83296"/>
          <a:stretch/>
        </p:blipFill>
        <p:spPr bwMode="auto">
          <a:xfrm>
            <a:off x="2843600" y="2651132"/>
            <a:ext cx="601392" cy="77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BM Research Releases 'Diversity in Faces' Dataset to Advance Study of  Fairness in Facial Recognition Systems | IBM Research Blog">
            <a:extLst>
              <a:ext uri="{FF2B5EF4-FFF2-40B4-BE49-F238E27FC236}">
                <a16:creationId xmlns:a16="http://schemas.microsoft.com/office/drawing/2014/main" id="{F7EC449E-2B53-5249-9AEE-55558E7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0" r="87719" b="50286"/>
          <a:stretch/>
        </p:blipFill>
        <p:spPr bwMode="auto">
          <a:xfrm>
            <a:off x="2090227" y="2654543"/>
            <a:ext cx="596083" cy="76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ABB313D-3996-3546-9658-9C38FA75F943}"/>
              </a:ext>
            </a:extLst>
          </p:cNvPr>
          <p:cNvSpPr/>
          <p:nvPr/>
        </p:nvSpPr>
        <p:spPr>
          <a:xfrm>
            <a:off x="8247415" y="3143205"/>
            <a:ext cx="1355463" cy="8430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</a:rPr>
              <a:t>Siamese</a:t>
            </a:r>
            <a:r>
              <a:rPr lang="zh-CN" alt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400" dirty="0">
                <a:solidFill>
                  <a:sysClr val="windowText" lastClr="000000"/>
                </a:solidFill>
              </a:rPr>
              <a:t>Network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455C93-681B-834A-B5EA-F0DE297E5ADF}"/>
              </a:ext>
            </a:extLst>
          </p:cNvPr>
          <p:cNvCxnSpPr>
            <a:cxnSpLocks/>
          </p:cNvCxnSpPr>
          <p:nvPr/>
        </p:nvCxnSpPr>
        <p:spPr>
          <a:xfrm>
            <a:off x="7675221" y="3552255"/>
            <a:ext cx="4182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B3A64A-3F08-E540-8700-44A6ED61728C}"/>
              </a:ext>
            </a:extLst>
          </p:cNvPr>
          <p:cNvSpPr/>
          <p:nvPr/>
        </p:nvSpPr>
        <p:spPr>
          <a:xfrm>
            <a:off x="9968025" y="2163204"/>
            <a:ext cx="19176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/>
              <a:t>Identical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not?</a:t>
            </a:r>
            <a:endParaRPr lang="en-US" sz="20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8F1DCE-B2BC-464E-8428-B1A9D0295112}"/>
              </a:ext>
            </a:extLst>
          </p:cNvPr>
          <p:cNvCxnSpPr>
            <a:cxnSpLocks/>
          </p:cNvCxnSpPr>
          <p:nvPr/>
        </p:nvCxnSpPr>
        <p:spPr>
          <a:xfrm>
            <a:off x="9724400" y="3527197"/>
            <a:ext cx="4182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B4F0F4F-8D7C-0147-AC9C-CC20D802AE33}"/>
              </a:ext>
            </a:extLst>
          </p:cNvPr>
          <p:cNvSpPr/>
          <p:nvPr/>
        </p:nvSpPr>
        <p:spPr>
          <a:xfrm>
            <a:off x="6551497" y="4912164"/>
            <a:ext cx="42302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One-shot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Siamese</a:t>
            </a:r>
            <a:r>
              <a:rPr lang="zh-CN" altLang="en-US" sz="2400" dirty="0"/>
              <a:t> </a:t>
            </a:r>
            <a:r>
              <a:rPr lang="en-US" altLang="zh-CN" sz="2400" dirty="0"/>
              <a:t>network.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machine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trained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learn</a:t>
            </a:r>
            <a:r>
              <a:rPr lang="zh-CN" altLang="en-US" sz="2400" dirty="0"/>
              <a:t> </a:t>
            </a:r>
            <a:r>
              <a:rPr lang="en-US" altLang="zh-CN" sz="2400" b="1" dirty="0"/>
              <a:t>similarity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measurement</a:t>
            </a:r>
            <a:r>
              <a:rPr lang="en-US" altLang="zh-CN" sz="2400" dirty="0"/>
              <a:t>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77FEB9-D745-F446-B9BF-3373704A9B3D}"/>
              </a:ext>
            </a:extLst>
          </p:cNvPr>
          <p:cNvSpPr/>
          <p:nvPr/>
        </p:nvSpPr>
        <p:spPr>
          <a:xfrm>
            <a:off x="1441819" y="1959782"/>
            <a:ext cx="12650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Human</a:t>
            </a:r>
            <a:endParaRPr lang="en-US" sz="2800" b="1" dirty="0"/>
          </a:p>
        </p:txBody>
      </p:sp>
      <p:pic>
        <p:nvPicPr>
          <p:cNvPr id="31" name="Picture 2" descr="IBM Research Releases 'Diversity in Faces' Dataset to Advance Study of  Fairness in Facial Recognition Systems | IBM Research Blog">
            <a:extLst>
              <a:ext uri="{FF2B5EF4-FFF2-40B4-BE49-F238E27FC236}">
                <a16:creationId xmlns:a16="http://schemas.microsoft.com/office/drawing/2014/main" id="{CD94EF7D-E8C8-064D-AC41-49D0158A1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7" t="50001" r="62600" b="33296"/>
          <a:stretch/>
        </p:blipFill>
        <p:spPr bwMode="auto">
          <a:xfrm>
            <a:off x="2843601" y="3599672"/>
            <a:ext cx="601391" cy="77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BM Research Releases 'Diversity in Faces' Dataset to Advance Study of  Fairness in Facial Recognition Systems | IBM Research Blog">
            <a:extLst>
              <a:ext uri="{FF2B5EF4-FFF2-40B4-BE49-F238E27FC236}">
                <a16:creationId xmlns:a16="http://schemas.microsoft.com/office/drawing/2014/main" id="{073FBBCF-8524-2345-B30B-54227B37E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0" r="87719" b="50286"/>
          <a:stretch/>
        </p:blipFill>
        <p:spPr bwMode="auto">
          <a:xfrm>
            <a:off x="2084096" y="3624217"/>
            <a:ext cx="596083" cy="76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DB052DF-BFCB-1A40-833F-FCC16E6C8531}"/>
              </a:ext>
            </a:extLst>
          </p:cNvPr>
          <p:cNvSpPr/>
          <p:nvPr/>
        </p:nvSpPr>
        <p:spPr>
          <a:xfrm>
            <a:off x="3561200" y="2830226"/>
            <a:ext cx="1185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Similar?</a:t>
            </a:r>
            <a:endParaRPr lang="en-US" sz="2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77F5AB-8E2F-9243-8AE5-EF43F6162FFD}"/>
              </a:ext>
            </a:extLst>
          </p:cNvPr>
          <p:cNvSpPr/>
          <p:nvPr/>
        </p:nvSpPr>
        <p:spPr>
          <a:xfrm>
            <a:off x="3544287" y="3755380"/>
            <a:ext cx="1185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Similar?</a:t>
            </a:r>
            <a:endParaRPr lang="en-US" sz="2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6E9CBE7-F829-094B-B487-FD43A3F06FD3}"/>
              </a:ext>
            </a:extLst>
          </p:cNvPr>
          <p:cNvSpPr/>
          <p:nvPr/>
        </p:nvSpPr>
        <p:spPr>
          <a:xfrm>
            <a:off x="2559710" y="4221901"/>
            <a:ext cx="653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/>
              <a:t>…</a:t>
            </a:r>
            <a:endParaRPr lang="en-US" sz="3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C106A24-5345-B043-AC83-AE1CC175DB37}"/>
              </a:ext>
            </a:extLst>
          </p:cNvPr>
          <p:cNvSpPr/>
          <p:nvPr/>
        </p:nvSpPr>
        <p:spPr>
          <a:xfrm>
            <a:off x="1441819" y="4912561"/>
            <a:ext cx="34049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Similarity</a:t>
            </a:r>
            <a:r>
              <a:rPr lang="zh-CN" altLang="en-US" sz="2400" dirty="0"/>
              <a:t> </a:t>
            </a:r>
            <a:r>
              <a:rPr lang="en-US" altLang="zh-CN" sz="2400" dirty="0"/>
              <a:t>measurement</a:t>
            </a:r>
            <a:r>
              <a:rPr lang="zh-CN" altLang="en-US" sz="2400" dirty="0"/>
              <a:t> </a:t>
            </a:r>
            <a:r>
              <a:rPr lang="en-US" altLang="zh-CN" sz="2400" dirty="0"/>
              <a:t>rather</a:t>
            </a:r>
            <a:r>
              <a:rPr lang="zh-CN" altLang="en-US" sz="2400" dirty="0"/>
              <a:t> </a:t>
            </a:r>
            <a:r>
              <a:rPr lang="en-US" altLang="zh-CN" sz="2400" dirty="0"/>
              <a:t>than</a:t>
            </a:r>
            <a:r>
              <a:rPr lang="zh-CN" altLang="en-US" sz="2400" dirty="0"/>
              <a:t> </a:t>
            </a:r>
            <a:r>
              <a:rPr lang="en-US" altLang="zh-CN" sz="2400" b="1" dirty="0"/>
              <a:t>classification</a:t>
            </a:r>
            <a:endParaRPr lang="en-US" sz="24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E81312-B51B-C84B-A77F-2F0EE487E4A5}"/>
              </a:ext>
            </a:extLst>
          </p:cNvPr>
          <p:cNvSpPr/>
          <p:nvPr/>
        </p:nvSpPr>
        <p:spPr>
          <a:xfrm>
            <a:off x="6096000" y="1959782"/>
            <a:ext cx="1481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Machine</a:t>
            </a:r>
            <a:endParaRPr lang="en-US" sz="28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DFEE7C-D321-ED4E-B4FB-304ED5C4AB04}"/>
              </a:ext>
            </a:extLst>
          </p:cNvPr>
          <p:cNvGrpSpPr/>
          <p:nvPr/>
        </p:nvGrpSpPr>
        <p:grpSpPr>
          <a:xfrm>
            <a:off x="6403573" y="2584123"/>
            <a:ext cx="993128" cy="1964620"/>
            <a:chOff x="6247119" y="2647721"/>
            <a:chExt cx="1360896" cy="2692143"/>
          </a:xfrm>
        </p:grpSpPr>
        <p:pic>
          <p:nvPicPr>
            <p:cNvPr id="40" name="Picture 2" descr="IBM Research Releases 'Diversity in Faces' Dataset to Advance Study of  Fairness in Facial Recognition Systems | IBM Research Blog">
              <a:extLst>
                <a:ext uri="{FF2B5EF4-FFF2-40B4-BE49-F238E27FC236}">
                  <a16:creationId xmlns:a16="http://schemas.microsoft.com/office/drawing/2014/main" id="{C23153E5-48A3-1043-AD02-850BA260C6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87" t="1" r="62600" b="83296"/>
            <a:stretch/>
          </p:blipFill>
          <p:spPr bwMode="auto">
            <a:xfrm>
              <a:off x="7004789" y="2647721"/>
              <a:ext cx="601392" cy="773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IBM Research Releases 'Diversity in Faces' Dataset to Advance Study of  Fairness in Facial Recognition Systems | IBM Research Blog">
              <a:extLst>
                <a:ext uri="{FF2B5EF4-FFF2-40B4-BE49-F238E27FC236}">
                  <a16:creationId xmlns:a16="http://schemas.microsoft.com/office/drawing/2014/main" id="{0B333189-C22E-C54E-9BA5-2E04FDF8FD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90" r="87719" b="50286"/>
            <a:stretch/>
          </p:blipFill>
          <p:spPr bwMode="auto">
            <a:xfrm>
              <a:off x="6251416" y="2651132"/>
              <a:ext cx="596083" cy="76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IBM Research Releases 'Diversity in Faces' Dataset to Advance Study of  Fairness in Facial Recognition Systems | IBM Research Blog">
              <a:extLst>
                <a:ext uri="{FF2B5EF4-FFF2-40B4-BE49-F238E27FC236}">
                  <a16:creationId xmlns:a16="http://schemas.microsoft.com/office/drawing/2014/main" id="{4CD9C497-2ED1-B245-9B65-4AC6103DA4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87" t="50001" r="62600" b="33296"/>
            <a:stretch/>
          </p:blipFill>
          <p:spPr bwMode="auto">
            <a:xfrm>
              <a:off x="7006624" y="3587824"/>
              <a:ext cx="601391" cy="773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IBM Research Releases 'Diversity in Faces' Dataset to Advance Study of  Fairness in Facial Recognition Systems | IBM Research Blog">
              <a:extLst>
                <a:ext uri="{FF2B5EF4-FFF2-40B4-BE49-F238E27FC236}">
                  <a16:creationId xmlns:a16="http://schemas.microsoft.com/office/drawing/2014/main" id="{16E1EC6C-4322-7749-8CF7-2E643FA65D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90" r="87719" b="50286"/>
            <a:stretch/>
          </p:blipFill>
          <p:spPr bwMode="auto">
            <a:xfrm>
              <a:off x="6247119" y="3612369"/>
              <a:ext cx="596083" cy="76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IBM Research Releases 'Diversity in Faces' Dataset to Advance Study of  Fairness in Facial Recognition Systems | IBM Research Blog">
              <a:extLst>
                <a:ext uri="{FF2B5EF4-FFF2-40B4-BE49-F238E27FC236}">
                  <a16:creationId xmlns:a16="http://schemas.microsoft.com/office/drawing/2014/main" id="{4D5E3A3B-C326-214D-9D35-EF7DF4B40B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90" r="87719" b="50286"/>
            <a:stretch/>
          </p:blipFill>
          <p:spPr bwMode="auto">
            <a:xfrm>
              <a:off x="6247119" y="4573606"/>
              <a:ext cx="596083" cy="76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BM Research Releases 'Diversity in Faces' Dataset to Advance Study of  Fairness in Facial Recognition Systems | IBM Research Blog">
              <a:extLst>
                <a:ext uri="{FF2B5EF4-FFF2-40B4-BE49-F238E27FC236}">
                  <a16:creationId xmlns:a16="http://schemas.microsoft.com/office/drawing/2014/main" id="{8136BA01-1A49-104A-8F4A-50C4229BCA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90" r="87719" b="50286"/>
            <a:stretch/>
          </p:blipFill>
          <p:spPr bwMode="auto">
            <a:xfrm>
              <a:off x="7004789" y="4573606"/>
              <a:ext cx="596083" cy="76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2AC674BA-52D9-A043-B2E5-8D5DF6404E1E}"/>
              </a:ext>
            </a:extLst>
          </p:cNvPr>
          <p:cNvSpPr/>
          <p:nvPr/>
        </p:nvSpPr>
        <p:spPr>
          <a:xfrm>
            <a:off x="10091566" y="2625673"/>
            <a:ext cx="17500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No</a:t>
            </a:r>
            <a:endParaRPr lang="en-US" sz="2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E971969-789A-EF41-BE83-935DC8FB96F9}"/>
              </a:ext>
            </a:extLst>
          </p:cNvPr>
          <p:cNvSpPr/>
          <p:nvPr/>
        </p:nvSpPr>
        <p:spPr>
          <a:xfrm>
            <a:off x="10091566" y="3330803"/>
            <a:ext cx="17500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No</a:t>
            </a:r>
            <a:endParaRPr lang="en-US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6CC6DE8-D682-2440-9329-8BFEB39B7A8D}"/>
              </a:ext>
            </a:extLst>
          </p:cNvPr>
          <p:cNvSpPr/>
          <p:nvPr/>
        </p:nvSpPr>
        <p:spPr>
          <a:xfrm>
            <a:off x="10091566" y="4019626"/>
            <a:ext cx="17500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Yes</a:t>
            </a:r>
            <a:endParaRPr lang="en-US" sz="2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F2C0D6-CA29-A14B-8318-817DD2540E80}"/>
              </a:ext>
            </a:extLst>
          </p:cNvPr>
          <p:cNvSpPr/>
          <p:nvPr/>
        </p:nvSpPr>
        <p:spPr>
          <a:xfrm>
            <a:off x="6664496" y="4329187"/>
            <a:ext cx="653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/>
              <a:t>…</a:t>
            </a:r>
            <a:endParaRPr lang="en-US" sz="36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AED7D-D660-AE4C-B2BF-9A506ADA0B3E}"/>
              </a:ext>
            </a:extLst>
          </p:cNvPr>
          <p:cNvSpPr/>
          <p:nvPr/>
        </p:nvSpPr>
        <p:spPr>
          <a:xfrm>
            <a:off x="10716167" y="4265833"/>
            <a:ext cx="653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05432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436687"/>
            <a:ext cx="11293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One-shot</a:t>
            </a:r>
            <a:r>
              <a:rPr kumimoji="1" lang="zh-CN" altLang="en-US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  <a:endParaRPr kumimoji="1" lang="zh-CN" altLang="en-US" sz="44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BB313D-3996-3546-9658-9C38FA75F943}"/>
              </a:ext>
            </a:extLst>
          </p:cNvPr>
          <p:cNvSpPr/>
          <p:nvPr/>
        </p:nvSpPr>
        <p:spPr>
          <a:xfrm>
            <a:off x="5853954" y="3429000"/>
            <a:ext cx="1355463" cy="8430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</a:rPr>
              <a:t>Siamese</a:t>
            </a:r>
            <a:r>
              <a:rPr lang="zh-CN" alt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400" dirty="0">
                <a:solidFill>
                  <a:sysClr val="windowText" lastClr="000000"/>
                </a:solidFill>
              </a:rPr>
              <a:t>Network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455C93-681B-834A-B5EA-F0DE297E5ADF}"/>
              </a:ext>
            </a:extLst>
          </p:cNvPr>
          <p:cNvCxnSpPr>
            <a:cxnSpLocks/>
          </p:cNvCxnSpPr>
          <p:nvPr/>
        </p:nvCxnSpPr>
        <p:spPr>
          <a:xfrm>
            <a:off x="5381975" y="3558326"/>
            <a:ext cx="361646" cy="2477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B3A64A-3F08-E540-8700-44A6ED61728C}"/>
              </a:ext>
            </a:extLst>
          </p:cNvPr>
          <p:cNvSpPr/>
          <p:nvPr/>
        </p:nvSpPr>
        <p:spPr>
          <a:xfrm>
            <a:off x="7714137" y="2781121"/>
            <a:ext cx="19176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/>
              <a:t>Identical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not?</a:t>
            </a:r>
            <a:endParaRPr lang="en-US" sz="20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8F1DCE-B2BC-464E-8428-B1A9D0295112}"/>
              </a:ext>
            </a:extLst>
          </p:cNvPr>
          <p:cNvCxnSpPr>
            <a:cxnSpLocks/>
          </p:cNvCxnSpPr>
          <p:nvPr/>
        </p:nvCxnSpPr>
        <p:spPr>
          <a:xfrm>
            <a:off x="7524744" y="3768916"/>
            <a:ext cx="4182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B4F0F4F-8D7C-0147-AC9C-CC20D802AE33}"/>
              </a:ext>
            </a:extLst>
          </p:cNvPr>
          <p:cNvSpPr/>
          <p:nvPr/>
        </p:nvSpPr>
        <p:spPr>
          <a:xfrm>
            <a:off x="1441819" y="5082287"/>
            <a:ext cx="8111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Siamese</a:t>
            </a:r>
            <a:r>
              <a:rPr lang="zh-CN" altLang="en-US" sz="2400" dirty="0"/>
              <a:t> </a:t>
            </a:r>
            <a:r>
              <a:rPr lang="en-US" altLang="zh-CN" sz="2400" dirty="0"/>
              <a:t>network</a:t>
            </a:r>
            <a:r>
              <a:rPr lang="zh-CN" altLang="en-US" sz="2400" dirty="0"/>
              <a:t> </a:t>
            </a:r>
            <a:r>
              <a:rPr lang="en-US" altLang="zh-CN" sz="2400" dirty="0"/>
              <a:t>learns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measure</a:t>
            </a:r>
            <a:r>
              <a:rPr lang="zh-CN" altLang="en-US" sz="2400" dirty="0"/>
              <a:t> </a:t>
            </a:r>
            <a:r>
              <a:rPr lang="en-US" altLang="zh-CN" sz="2400" dirty="0"/>
              <a:t>similarity</a:t>
            </a:r>
            <a:r>
              <a:rPr lang="zh-CN" altLang="en-US" sz="2400" dirty="0"/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dirty="0"/>
              <a:t>transcriptome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chromatin</a:t>
            </a:r>
            <a:r>
              <a:rPr lang="zh-CN" altLang="en-US" sz="2400" dirty="0"/>
              <a:t> </a:t>
            </a:r>
            <a:r>
              <a:rPr lang="en-US" altLang="zh-CN" sz="2400" dirty="0"/>
              <a:t>accessibility.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77FEB9-D745-F446-B9BF-3373704A9B3D}"/>
              </a:ext>
            </a:extLst>
          </p:cNvPr>
          <p:cNvSpPr/>
          <p:nvPr/>
        </p:nvSpPr>
        <p:spPr>
          <a:xfrm>
            <a:off x="1441819" y="1959782"/>
            <a:ext cx="50308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One-shot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learning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integration</a:t>
            </a:r>
            <a:endParaRPr lang="en-US" sz="28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B052DF-BFCB-1A40-833F-FCC16E6C8531}"/>
              </a:ext>
            </a:extLst>
          </p:cNvPr>
          <p:cNvSpPr/>
          <p:nvPr/>
        </p:nvSpPr>
        <p:spPr>
          <a:xfrm>
            <a:off x="2606039" y="3139541"/>
            <a:ext cx="2776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Cell</a:t>
            </a:r>
            <a:r>
              <a:rPr lang="zh-CN" altLang="en-US" sz="2400" dirty="0"/>
              <a:t> </a:t>
            </a:r>
            <a:r>
              <a:rPr lang="en-US" altLang="zh-CN" sz="2400" dirty="0" err="1"/>
              <a:t>i</a:t>
            </a:r>
            <a:r>
              <a:rPr lang="zh-CN" altLang="en-US" sz="2400" dirty="0"/>
              <a:t> </a:t>
            </a:r>
            <a:r>
              <a:rPr lang="en-US" altLang="zh-CN" sz="2400" dirty="0"/>
              <a:t>transcriptome</a:t>
            </a:r>
            <a:endParaRPr lang="en-US" sz="2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E971969-789A-EF41-BE83-935DC8FB96F9}"/>
              </a:ext>
            </a:extLst>
          </p:cNvPr>
          <p:cNvSpPr/>
          <p:nvPr/>
        </p:nvSpPr>
        <p:spPr>
          <a:xfrm>
            <a:off x="7797955" y="3558326"/>
            <a:ext cx="17500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No</a:t>
            </a:r>
            <a:endParaRPr lang="en-US" sz="2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2C0F3EE-9251-A344-8285-3BCA8A15B8C9}"/>
              </a:ext>
            </a:extLst>
          </p:cNvPr>
          <p:cNvSpPr/>
          <p:nvPr/>
        </p:nvSpPr>
        <p:spPr>
          <a:xfrm>
            <a:off x="2605560" y="3806030"/>
            <a:ext cx="2776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Cell</a:t>
            </a:r>
            <a:r>
              <a:rPr lang="zh-CN" altLang="en-US" sz="2400" dirty="0"/>
              <a:t> </a:t>
            </a:r>
            <a:r>
              <a:rPr lang="en-US" altLang="zh-CN" sz="2400" dirty="0"/>
              <a:t>j</a:t>
            </a:r>
            <a:r>
              <a:rPr lang="zh-CN" altLang="en-US" sz="2400" dirty="0"/>
              <a:t> </a:t>
            </a:r>
            <a:r>
              <a:rPr lang="en-US" altLang="zh-CN" sz="2400" dirty="0"/>
              <a:t>chromatin</a:t>
            </a:r>
            <a:r>
              <a:rPr lang="zh-CN" altLang="en-US" sz="2400" dirty="0"/>
              <a:t> </a:t>
            </a:r>
            <a:r>
              <a:rPr lang="en-US" altLang="zh-CN" sz="2400" dirty="0"/>
              <a:t>accessibility</a:t>
            </a:r>
            <a:endParaRPr lang="en-US" sz="24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C217A7-C229-5246-B401-FCD479543873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5381976" y="3971035"/>
            <a:ext cx="361645" cy="2504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381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436687"/>
            <a:ext cx="11293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One-shot</a:t>
            </a:r>
            <a:r>
              <a:rPr kumimoji="1" lang="zh-CN" altLang="en-US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  <a:endParaRPr kumimoji="1" lang="zh-CN" altLang="en-US" sz="44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BB313D-3996-3546-9658-9C38FA75F943}"/>
              </a:ext>
            </a:extLst>
          </p:cNvPr>
          <p:cNvSpPr/>
          <p:nvPr/>
        </p:nvSpPr>
        <p:spPr>
          <a:xfrm>
            <a:off x="5853954" y="3429000"/>
            <a:ext cx="1355463" cy="8430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</a:rPr>
              <a:t>Siamese</a:t>
            </a:r>
            <a:r>
              <a:rPr lang="zh-CN" alt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400" dirty="0">
                <a:solidFill>
                  <a:sysClr val="windowText" lastClr="000000"/>
                </a:solidFill>
              </a:rPr>
              <a:t>Network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455C93-681B-834A-B5EA-F0DE297E5ADF}"/>
              </a:ext>
            </a:extLst>
          </p:cNvPr>
          <p:cNvCxnSpPr>
            <a:cxnSpLocks/>
          </p:cNvCxnSpPr>
          <p:nvPr/>
        </p:nvCxnSpPr>
        <p:spPr>
          <a:xfrm>
            <a:off x="5381975" y="3558326"/>
            <a:ext cx="361646" cy="2477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B3A64A-3F08-E540-8700-44A6ED61728C}"/>
              </a:ext>
            </a:extLst>
          </p:cNvPr>
          <p:cNvSpPr/>
          <p:nvPr/>
        </p:nvSpPr>
        <p:spPr>
          <a:xfrm>
            <a:off x="7714137" y="2781121"/>
            <a:ext cx="19176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/>
              <a:t>Identical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not?</a:t>
            </a:r>
            <a:endParaRPr lang="en-US" sz="20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8F1DCE-B2BC-464E-8428-B1A9D0295112}"/>
              </a:ext>
            </a:extLst>
          </p:cNvPr>
          <p:cNvCxnSpPr>
            <a:cxnSpLocks/>
          </p:cNvCxnSpPr>
          <p:nvPr/>
        </p:nvCxnSpPr>
        <p:spPr>
          <a:xfrm>
            <a:off x="7524744" y="3768916"/>
            <a:ext cx="4182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B4F0F4F-8D7C-0147-AC9C-CC20D802AE33}"/>
              </a:ext>
            </a:extLst>
          </p:cNvPr>
          <p:cNvSpPr/>
          <p:nvPr/>
        </p:nvSpPr>
        <p:spPr>
          <a:xfrm>
            <a:off x="1441819" y="5082287"/>
            <a:ext cx="8111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construct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the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Siamese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network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so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learn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feature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mapping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omics?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77FEB9-D745-F446-B9BF-3373704A9B3D}"/>
              </a:ext>
            </a:extLst>
          </p:cNvPr>
          <p:cNvSpPr/>
          <p:nvPr/>
        </p:nvSpPr>
        <p:spPr>
          <a:xfrm>
            <a:off x="1441819" y="1959782"/>
            <a:ext cx="50308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One-shot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learning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integration</a:t>
            </a:r>
            <a:endParaRPr lang="en-US" sz="28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B052DF-BFCB-1A40-833F-FCC16E6C8531}"/>
              </a:ext>
            </a:extLst>
          </p:cNvPr>
          <p:cNvSpPr/>
          <p:nvPr/>
        </p:nvSpPr>
        <p:spPr>
          <a:xfrm>
            <a:off x="2606039" y="3139541"/>
            <a:ext cx="2776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Cell</a:t>
            </a:r>
            <a:r>
              <a:rPr lang="zh-CN" altLang="en-US" sz="2400" dirty="0"/>
              <a:t> </a:t>
            </a:r>
            <a:r>
              <a:rPr lang="en-US" altLang="zh-CN" sz="2400" dirty="0" err="1"/>
              <a:t>i</a:t>
            </a:r>
            <a:r>
              <a:rPr lang="zh-CN" altLang="en-US" sz="2400" dirty="0"/>
              <a:t> </a:t>
            </a:r>
            <a:r>
              <a:rPr lang="en-US" altLang="zh-CN" sz="2400" dirty="0"/>
              <a:t>transcriptome</a:t>
            </a:r>
            <a:endParaRPr lang="en-US" sz="2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E971969-789A-EF41-BE83-935DC8FB96F9}"/>
              </a:ext>
            </a:extLst>
          </p:cNvPr>
          <p:cNvSpPr/>
          <p:nvPr/>
        </p:nvSpPr>
        <p:spPr>
          <a:xfrm>
            <a:off x="7797955" y="3558326"/>
            <a:ext cx="17500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Yes</a:t>
            </a:r>
            <a:endParaRPr lang="en-US" sz="2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2C0F3EE-9251-A344-8285-3BCA8A15B8C9}"/>
              </a:ext>
            </a:extLst>
          </p:cNvPr>
          <p:cNvSpPr/>
          <p:nvPr/>
        </p:nvSpPr>
        <p:spPr>
          <a:xfrm>
            <a:off x="2605560" y="3806030"/>
            <a:ext cx="2776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Cell</a:t>
            </a:r>
            <a:r>
              <a:rPr lang="zh-CN" altLang="en-US" sz="2400" dirty="0"/>
              <a:t> </a:t>
            </a:r>
            <a:r>
              <a:rPr lang="en-US" altLang="zh-CN" sz="2400" dirty="0"/>
              <a:t>i</a:t>
            </a:r>
            <a:r>
              <a:rPr lang="zh-CN" altLang="en-US" sz="2400" dirty="0"/>
              <a:t> </a:t>
            </a:r>
            <a:r>
              <a:rPr lang="en-US" altLang="zh-CN" sz="2400" dirty="0"/>
              <a:t>chromatin</a:t>
            </a:r>
            <a:r>
              <a:rPr lang="zh-CN" altLang="en-US" sz="2400" dirty="0"/>
              <a:t> </a:t>
            </a:r>
            <a:r>
              <a:rPr lang="en-US" altLang="zh-CN" sz="2400" dirty="0"/>
              <a:t>accessibility</a:t>
            </a:r>
            <a:endParaRPr lang="en-US" sz="24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C217A7-C229-5246-B401-FCD479543873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5381976" y="3971035"/>
            <a:ext cx="361645" cy="2504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596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436687"/>
            <a:ext cx="11293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One-shot</a:t>
            </a:r>
            <a:r>
              <a:rPr kumimoji="1" lang="zh-CN" altLang="en-US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  <a:endParaRPr kumimoji="1" lang="zh-CN" altLang="en-US" sz="44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BB313D-3996-3546-9658-9C38FA75F943}"/>
              </a:ext>
            </a:extLst>
          </p:cNvPr>
          <p:cNvSpPr/>
          <p:nvPr/>
        </p:nvSpPr>
        <p:spPr>
          <a:xfrm>
            <a:off x="5853954" y="3429000"/>
            <a:ext cx="1355463" cy="8430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</a:rPr>
              <a:t>Siamese</a:t>
            </a:r>
            <a:r>
              <a:rPr lang="zh-CN" alt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400" dirty="0">
                <a:solidFill>
                  <a:sysClr val="windowText" lastClr="000000"/>
                </a:solidFill>
              </a:rPr>
              <a:t>Network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455C93-681B-834A-B5EA-F0DE297E5ADF}"/>
              </a:ext>
            </a:extLst>
          </p:cNvPr>
          <p:cNvCxnSpPr>
            <a:cxnSpLocks/>
          </p:cNvCxnSpPr>
          <p:nvPr/>
        </p:nvCxnSpPr>
        <p:spPr>
          <a:xfrm>
            <a:off x="5381975" y="3558326"/>
            <a:ext cx="361646" cy="2477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B3A64A-3F08-E540-8700-44A6ED61728C}"/>
              </a:ext>
            </a:extLst>
          </p:cNvPr>
          <p:cNvSpPr/>
          <p:nvPr/>
        </p:nvSpPr>
        <p:spPr>
          <a:xfrm>
            <a:off x="7714137" y="2781121"/>
            <a:ext cx="19176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/>
              <a:t>Identical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not?</a:t>
            </a:r>
            <a:endParaRPr lang="en-US" sz="20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8F1DCE-B2BC-464E-8428-B1A9D0295112}"/>
              </a:ext>
            </a:extLst>
          </p:cNvPr>
          <p:cNvCxnSpPr>
            <a:cxnSpLocks/>
          </p:cNvCxnSpPr>
          <p:nvPr/>
        </p:nvCxnSpPr>
        <p:spPr>
          <a:xfrm>
            <a:off x="7524744" y="3768916"/>
            <a:ext cx="4182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B4F0F4F-8D7C-0147-AC9C-CC20D802AE33}"/>
              </a:ext>
            </a:extLst>
          </p:cNvPr>
          <p:cNvSpPr/>
          <p:nvPr/>
        </p:nvSpPr>
        <p:spPr>
          <a:xfrm>
            <a:off x="1441819" y="5082287"/>
            <a:ext cx="8111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construct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the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Siamese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network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so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learn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feature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mapping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omics?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77FEB9-D745-F446-B9BF-3373704A9B3D}"/>
              </a:ext>
            </a:extLst>
          </p:cNvPr>
          <p:cNvSpPr/>
          <p:nvPr/>
        </p:nvSpPr>
        <p:spPr>
          <a:xfrm>
            <a:off x="1441819" y="1959782"/>
            <a:ext cx="50308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One-shot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learning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integration</a:t>
            </a:r>
            <a:endParaRPr lang="en-US" sz="28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B052DF-BFCB-1A40-833F-FCC16E6C8531}"/>
              </a:ext>
            </a:extLst>
          </p:cNvPr>
          <p:cNvSpPr/>
          <p:nvPr/>
        </p:nvSpPr>
        <p:spPr>
          <a:xfrm>
            <a:off x="2606039" y="3139541"/>
            <a:ext cx="2776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Cell</a:t>
            </a:r>
            <a:r>
              <a:rPr lang="zh-CN" altLang="en-US" sz="2400" dirty="0"/>
              <a:t> </a:t>
            </a:r>
            <a:r>
              <a:rPr lang="en-US" altLang="zh-CN" sz="2400" dirty="0" err="1"/>
              <a:t>i</a:t>
            </a:r>
            <a:r>
              <a:rPr lang="zh-CN" altLang="en-US" sz="2400" dirty="0"/>
              <a:t> </a:t>
            </a:r>
            <a:r>
              <a:rPr lang="en-US" altLang="zh-CN" sz="2400" dirty="0"/>
              <a:t>transcriptome</a:t>
            </a:r>
            <a:endParaRPr lang="en-US" sz="2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E971969-789A-EF41-BE83-935DC8FB96F9}"/>
              </a:ext>
            </a:extLst>
          </p:cNvPr>
          <p:cNvSpPr/>
          <p:nvPr/>
        </p:nvSpPr>
        <p:spPr>
          <a:xfrm>
            <a:off x="7797955" y="3558326"/>
            <a:ext cx="17500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Yes</a:t>
            </a:r>
            <a:endParaRPr lang="en-US" sz="2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2C0F3EE-9251-A344-8285-3BCA8A15B8C9}"/>
              </a:ext>
            </a:extLst>
          </p:cNvPr>
          <p:cNvSpPr/>
          <p:nvPr/>
        </p:nvSpPr>
        <p:spPr>
          <a:xfrm>
            <a:off x="2605560" y="3806030"/>
            <a:ext cx="2776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Cell</a:t>
            </a:r>
            <a:r>
              <a:rPr lang="zh-CN" altLang="en-US" sz="2400" dirty="0"/>
              <a:t> </a:t>
            </a:r>
            <a:r>
              <a:rPr lang="en-US" altLang="zh-CN" sz="2400" dirty="0"/>
              <a:t>i</a:t>
            </a:r>
            <a:r>
              <a:rPr lang="zh-CN" altLang="en-US" sz="2400" dirty="0"/>
              <a:t> </a:t>
            </a:r>
            <a:r>
              <a:rPr lang="en-US" altLang="zh-CN" sz="2400" dirty="0"/>
              <a:t>chromatin</a:t>
            </a:r>
            <a:r>
              <a:rPr lang="zh-CN" altLang="en-US" sz="2400" dirty="0"/>
              <a:t> </a:t>
            </a:r>
            <a:r>
              <a:rPr lang="en-US" altLang="zh-CN" sz="2400" dirty="0"/>
              <a:t>accessibility</a:t>
            </a:r>
            <a:endParaRPr lang="en-US" sz="24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C217A7-C229-5246-B401-FCD479543873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5381976" y="3971035"/>
            <a:ext cx="361645" cy="2504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0FE6A8-AAD9-5449-AA86-4BB55A12D833}"/>
              </a:ext>
            </a:extLst>
          </p:cNvPr>
          <p:cNvCxnSpPr>
            <a:cxnSpLocks/>
          </p:cNvCxnSpPr>
          <p:nvPr/>
        </p:nvCxnSpPr>
        <p:spPr>
          <a:xfrm>
            <a:off x="6936206" y="5680508"/>
            <a:ext cx="4182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D6EE301-2D21-0443-922B-956F05B42E8F}"/>
              </a:ext>
            </a:extLst>
          </p:cNvPr>
          <p:cNvSpPr/>
          <p:nvPr/>
        </p:nvSpPr>
        <p:spPr>
          <a:xfrm>
            <a:off x="7094373" y="5439517"/>
            <a:ext cx="3655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Position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&amp;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Interaction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59735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8" y="436687"/>
            <a:ext cx="11592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Self-Attention</a:t>
            </a:r>
            <a:r>
              <a:rPr kumimoji="1" lang="zh-CN" altLang="en-US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Mechanism</a:t>
            </a:r>
            <a:r>
              <a:rPr kumimoji="1" lang="zh-CN" altLang="en-US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Detect</a:t>
            </a:r>
            <a:r>
              <a:rPr kumimoji="1" lang="zh-CN" altLang="en-US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Interaction</a:t>
            </a:r>
            <a:endParaRPr kumimoji="1" lang="zh-CN" altLang="en-US" sz="44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46BD130-06F2-054F-8B79-24964001E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08" y="2087597"/>
            <a:ext cx="6158006" cy="9823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44160-F264-1A4A-85FD-91B69FF35F9A}"/>
              </a:ext>
            </a:extLst>
          </p:cNvPr>
          <p:cNvSpPr txBox="1"/>
          <p:nvPr/>
        </p:nvSpPr>
        <p:spPr>
          <a:xfrm>
            <a:off x="2806932" y="3429000"/>
            <a:ext cx="153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Query</a:t>
            </a:r>
            <a:r>
              <a:rPr lang="zh-CN" altLang="en-US" sz="2400" dirty="0"/>
              <a:t> </a:t>
            </a:r>
            <a:r>
              <a:rPr lang="en-US" altLang="zh-CN" sz="2400" dirty="0"/>
              <a:t>seq: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0CB5CD-FCA8-7745-A35A-85AA04593EF1}"/>
              </a:ext>
            </a:extLst>
          </p:cNvPr>
          <p:cNvGrpSpPr/>
          <p:nvPr/>
        </p:nvGrpSpPr>
        <p:grpSpPr>
          <a:xfrm>
            <a:off x="4533865" y="3471573"/>
            <a:ext cx="1506072" cy="376518"/>
            <a:chOff x="2796988" y="3300738"/>
            <a:chExt cx="1506072" cy="376518"/>
          </a:xfrm>
          <a:solidFill>
            <a:schemeClr val="bg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79456F-58AF-D34A-9C85-E5AADDB924FD}"/>
                </a:ext>
              </a:extLst>
            </p:cNvPr>
            <p:cNvSpPr/>
            <p:nvPr/>
          </p:nvSpPr>
          <p:spPr>
            <a:xfrm>
              <a:off x="2796988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03BED0-9975-4149-807D-ABC73E14E3B9}"/>
                </a:ext>
              </a:extLst>
            </p:cNvPr>
            <p:cNvSpPr/>
            <p:nvPr/>
          </p:nvSpPr>
          <p:spPr>
            <a:xfrm>
              <a:off x="3173506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A097BB-0470-2F44-BF2E-9697719870AA}"/>
                </a:ext>
              </a:extLst>
            </p:cNvPr>
            <p:cNvSpPr/>
            <p:nvPr/>
          </p:nvSpPr>
          <p:spPr>
            <a:xfrm>
              <a:off x="3550024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9440EE1-0399-2B4E-9067-DCB63A50DF1F}"/>
                </a:ext>
              </a:extLst>
            </p:cNvPr>
            <p:cNvSpPr/>
            <p:nvPr/>
          </p:nvSpPr>
          <p:spPr>
            <a:xfrm>
              <a:off x="3926542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8EB64A9-9045-5343-BBF5-B19879FD0F32}"/>
              </a:ext>
            </a:extLst>
          </p:cNvPr>
          <p:cNvSpPr txBox="1"/>
          <p:nvPr/>
        </p:nvSpPr>
        <p:spPr>
          <a:xfrm>
            <a:off x="2806932" y="4180477"/>
            <a:ext cx="153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Key</a:t>
            </a:r>
            <a:r>
              <a:rPr lang="zh-CN" altLang="en-US" sz="2400" dirty="0"/>
              <a:t> </a:t>
            </a:r>
            <a:r>
              <a:rPr lang="en-US" altLang="zh-CN" sz="2400" dirty="0"/>
              <a:t>seq:</a:t>
            </a:r>
            <a:endParaRPr lang="en-US" sz="2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A4687F-24F8-944E-981C-25996092645A}"/>
              </a:ext>
            </a:extLst>
          </p:cNvPr>
          <p:cNvGrpSpPr/>
          <p:nvPr/>
        </p:nvGrpSpPr>
        <p:grpSpPr>
          <a:xfrm>
            <a:off x="4533865" y="4223050"/>
            <a:ext cx="1506072" cy="376518"/>
            <a:chOff x="2796988" y="3300738"/>
            <a:chExt cx="1506072" cy="376518"/>
          </a:xfrm>
          <a:solidFill>
            <a:schemeClr val="bg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F269402-2309-064A-B6BC-DE998BB521C8}"/>
                </a:ext>
              </a:extLst>
            </p:cNvPr>
            <p:cNvSpPr/>
            <p:nvPr/>
          </p:nvSpPr>
          <p:spPr>
            <a:xfrm>
              <a:off x="2796988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871A5A-A065-7D49-92BB-091DD8F89F29}"/>
                </a:ext>
              </a:extLst>
            </p:cNvPr>
            <p:cNvSpPr/>
            <p:nvPr/>
          </p:nvSpPr>
          <p:spPr>
            <a:xfrm>
              <a:off x="3173506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B117E3-C4B5-FA49-A154-A62DD787ECF9}"/>
                </a:ext>
              </a:extLst>
            </p:cNvPr>
            <p:cNvSpPr/>
            <p:nvPr/>
          </p:nvSpPr>
          <p:spPr>
            <a:xfrm>
              <a:off x="3550024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B45045-6C7A-9246-B552-C540FA6FC338}"/>
                </a:ext>
              </a:extLst>
            </p:cNvPr>
            <p:cNvSpPr/>
            <p:nvPr/>
          </p:nvSpPr>
          <p:spPr>
            <a:xfrm>
              <a:off x="3926542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7E83FF4-3ED5-F64A-A401-22F2B6F511FD}"/>
              </a:ext>
            </a:extLst>
          </p:cNvPr>
          <p:cNvSpPr txBox="1"/>
          <p:nvPr/>
        </p:nvSpPr>
        <p:spPr>
          <a:xfrm>
            <a:off x="2806932" y="4931954"/>
            <a:ext cx="153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Value</a:t>
            </a:r>
            <a:r>
              <a:rPr lang="zh-CN" altLang="en-US" sz="2400" dirty="0"/>
              <a:t> </a:t>
            </a:r>
            <a:r>
              <a:rPr lang="en-US" altLang="zh-CN" sz="2400" dirty="0"/>
              <a:t>seq:</a:t>
            </a:r>
            <a:endParaRPr lang="en-US" sz="2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BB9A34-A107-9540-B974-07AF36AFAD16}"/>
              </a:ext>
            </a:extLst>
          </p:cNvPr>
          <p:cNvGrpSpPr/>
          <p:nvPr/>
        </p:nvGrpSpPr>
        <p:grpSpPr>
          <a:xfrm>
            <a:off x="4533865" y="4974527"/>
            <a:ext cx="1506072" cy="376518"/>
            <a:chOff x="2796988" y="3300738"/>
            <a:chExt cx="1506072" cy="376518"/>
          </a:xfrm>
          <a:solidFill>
            <a:schemeClr val="bg1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30BC1D-CF1F-264C-88CC-27FFC70C4898}"/>
                </a:ext>
              </a:extLst>
            </p:cNvPr>
            <p:cNvSpPr/>
            <p:nvPr/>
          </p:nvSpPr>
          <p:spPr>
            <a:xfrm>
              <a:off x="2796988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C7B08A-7DA1-DD4B-9597-4414FBF929A8}"/>
                </a:ext>
              </a:extLst>
            </p:cNvPr>
            <p:cNvSpPr/>
            <p:nvPr/>
          </p:nvSpPr>
          <p:spPr>
            <a:xfrm>
              <a:off x="3173506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21AD27-94CD-774A-BFA2-F2F373E19CFF}"/>
                </a:ext>
              </a:extLst>
            </p:cNvPr>
            <p:cNvSpPr/>
            <p:nvPr/>
          </p:nvSpPr>
          <p:spPr>
            <a:xfrm>
              <a:off x="3550024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69EDE9-2D9A-BC4C-837F-1849F9848F12}"/>
                </a:ext>
              </a:extLst>
            </p:cNvPr>
            <p:cNvSpPr/>
            <p:nvPr/>
          </p:nvSpPr>
          <p:spPr>
            <a:xfrm>
              <a:off x="3926542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D70B564-D299-414F-81FB-CDE661E42687}"/>
              </a:ext>
            </a:extLst>
          </p:cNvPr>
          <p:cNvSpPr txBox="1"/>
          <p:nvPr/>
        </p:nvSpPr>
        <p:spPr>
          <a:xfrm>
            <a:off x="6259123" y="3415871"/>
            <a:ext cx="153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x</a:t>
            </a:r>
            <a:r>
              <a:rPr lang="zh-CN" altLang="en-US" sz="2400" dirty="0"/>
              <a:t>  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q</a:t>
            </a:r>
            <a:r>
              <a:rPr lang="zh-CN" altLang="en-US" sz="2400" baseline="-250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Q</a:t>
            </a:r>
            <a:endParaRPr lang="en-US" sz="24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F95630-96D1-9443-97C1-70D9106AA8BD}"/>
              </a:ext>
            </a:extLst>
          </p:cNvPr>
          <p:cNvGrpSpPr/>
          <p:nvPr/>
        </p:nvGrpSpPr>
        <p:grpSpPr>
          <a:xfrm>
            <a:off x="7656223" y="3471573"/>
            <a:ext cx="1506072" cy="376518"/>
            <a:chOff x="2796988" y="3300738"/>
            <a:chExt cx="1506072" cy="37651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B2BFF1D-90CC-A940-92A2-30BCE9537CBF}"/>
                </a:ext>
              </a:extLst>
            </p:cNvPr>
            <p:cNvSpPr/>
            <p:nvPr/>
          </p:nvSpPr>
          <p:spPr>
            <a:xfrm>
              <a:off x="2796988" y="3300738"/>
              <a:ext cx="376518" cy="3765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2603A6-A417-7141-B1D5-BA608447C44E}"/>
                </a:ext>
              </a:extLst>
            </p:cNvPr>
            <p:cNvSpPr/>
            <p:nvPr/>
          </p:nvSpPr>
          <p:spPr>
            <a:xfrm>
              <a:off x="3173506" y="3300738"/>
              <a:ext cx="376518" cy="3765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C1C85E-7AE7-6443-8EA4-8282DFC20BCA}"/>
                </a:ext>
              </a:extLst>
            </p:cNvPr>
            <p:cNvSpPr/>
            <p:nvPr/>
          </p:nvSpPr>
          <p:spPr>
            <a:xfrm>
              <a:off x="3550024" y="3300738"/>
              <a:ext cx="376518" cy="3765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FB420B6-AC19-C249-AC53-93EBE58681EF}"/>
                </a:ext>
              </a:extLst>
            </p:cNvPr>
            <p:cNvSpPr/>
            <p:nvPr/>
          </p:nvSpPr>
          <p:spPr>
            <a:xfrm>
              <a:off x="3926542" y="3300738"/>
              <a:ext cx="376518" cy="3765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6F979E-CD30-A64B-B721-A976890AC23B}"/>
              </a:ext>
            </a:extLst>
          </p:cNvPr>
          <p:cNvSpPr txBox="1"/>
          <p:nvPr/>
        </p:nvSpPr>
        <p:spPr>
          <a:xfrm>
            <a:off x="6259122" y="4180477"/>
            <a:ext cx="153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x</a:t>
            </a:r>
            <a:r>
              <a:rPr lang="zh-CN" altLang="en-US" sz="2400" dirty="0"/>
              <a:t>  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zh-CN" altLang="en-US" sz="2400" baseline="-250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K</a:t>
            </a:r>
            <a:endParaRPr lang="en-US" sz="24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CD19FA-4698-9447-910C-2E8708C9B4AF}"/>
              </a:ext>
            </a:extLst>
          </p:cNvPr>
          <p:cNvGrpSpPr/>
          <p:nvPr/>
        </p:nvGrpSpPr>
        <p:grpSpPr>
          <a:xfrm>
            <a:off x="7656223" y="4220490"/>
            <a:ext cx="1506072" cy="376518"/>
            <a:chOff x="2796988" y="3300738"/>
            <a:chExt cx="1506072" cy="376518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BAB0A4-777F-384A-9127-1E944ECF9D54}"/>
                </a:ext>
              </a:extLst>
            </p:cNvPr>
            <p:cNvSpPr/>
            <p:nvPr/>
          </p:nvSpPr>
          <p:spPr>
            <a:xfrm>
              <a:off x="2796988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E218A4C-078F-144B-90D0-F93B3110D51F}"/>
                </a:ext>
              </a:extLst>
            </p:cNvPr>
            <p:cNvSpPr/>
            <p:nvPr/>
          </p:nvSpPr>
          <p:spPr>
            <a:xfrm>
              <a:off x="3173506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5DF483D-CD80-0342-A1B5-F3F9B2AEBA9F}"/>
                </a:ext>
              </a:extLst>
            </p:cNvPr>
            <p:cNvSpPr/>
            <p:nvPr/>
          </p:nvSpPr>
          <p:spPr>
            <a:xfrm>
              <a:off x="3550024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D5F1E95-D345-4745-9464-52A821CA316D}"/>
                </a:ext>
              </a:extLst>
            </p:cNvPr>
            <p:cNvSpPr/>
            <p:nvPr/>
          </p:nvSpPr>
          <p:spPr>
            <a:xfrm>
              <a:off x="3926542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31CA6F4-864A-0542-B79F-7774CF85A6BB}"/>
              </a:ext>
            </a:extLst>
          </p:cNvPr>
          <p:cNvSpPr txBox="1"/>
          <p:nvPr/>
        </p:nvSpPr>
        <p:spPr>
          <a:xfrm>
            <a:off x="6259123" y="4931953"/>
            <a:ext cx="153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x</a:t>
            </a:r>
            <a:r>
              <a:rPr lang="zh-CN" altLang="en-US" sz="2400" dirty="0"/>
              <a:t>  </a:t>
            </a:r>
            <a:r>
              <a:rPr lang="en-US" altLang="zh-CN" sz="2400" dirty="0"/>
              <a:t>W</a:t>
            </a:r>
            <a:r>
              <a:rPr lang="en-US" altLang="zh-CN" sz="2400" baseline="-25000" dirty="0"/>
              <a:t>v</a:t>
            </a:r>
            <a:r>
              <a:rPr lang="zh-CN" altLang="en-US" sz="2400" baseline="-250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V</a:t>
            </a:r>
            <a:endParaRPr lang="en-US" sz="2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21E65C5-9E3E-D141-9D19-4AF22F45623A}"/>
              </a:ext>
            </a:extLst>
          </p:cNvPr>
          <p:cNvGrpSpPr/>
          <p:nvPr/>
        </p:nvGrpSpPr>
        <p:grpSpPr>
          <a:xfrm>
            <a:off x="7656223" y="4974527"/>
            <a:ext cx="1506072" cy="376518"/>
            <a:chOff x="2796988" y="3300738"/>
            <a:chExt cx="1506072" cy="376518"/>
          </a:xfrm>
          <a:solidFill>
            <a:srgbClr val="FF746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3069D58-F4D8-594F-BA15-EF39AB09A5DD}"/>
                </a:ext>
              </a:extLst>
            </p:cNvPr>
            <p:cNvSpPr/>
            <p:nvPr/>
          </p:nvSpPr>
          <p:spPr>
            <a:xfrm>
              <a:off x="2796988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7464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D1EE6D7-0560-A948-8EE2-698E35DBA49B}"/>
                </a:ext>
              </a:extLst>
            </p:cNvPr>
            <p:cNvSpPr/>
            <p:nvPr/>
          </p:nvSpPr>
          <p:spPr>
            <a:xfrm>
              <a:off x="3173506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7464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7D2D20A-BCB5-B14F-BA8A-71DDDD32B346}"/>
                </a:ext>
              </a:extLst>
            </p:cNvPr>
            <p:cNvSpPr/>
            <p:nvPr/>
          </p:nvSpPr>
          <p:spPr>
            <a:xfrm>
              <a:off x="3550024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7464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255FBA-A0C3-5B4E-9B0A-08BF1F462DB5}"/>
                </a:ext>
              </a:extLst>
            </p:cNvPr>
            <p:cNvSpPr/>
            <p:nvPr/>
          </p:nvSpPr>
          <p:spPr>
            <a:xfrm>
              <a:off x="3926542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7464"/>
                </a:solidFill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398BDE7-96DD-5E46-967F-EA300C9B8FE9}"/>
              </a:ext>
            </a:extLst>
          </p:cNvPr>
          <p:cNvSpPr/>
          <p:nvPr/>
        </p:nvSpPr>
        <p:spPr>
          <a:xfrm>
            <a:off x="768425" y="6252036"/>
            <a:ext cx="47872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Reference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Attention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All</a:t>
            </a:r>
            <a:r>
              <a:rPr lang="zh-CN" altLang="en-US" sz="1600" dirty="0"/>
              <a:t> </a:t>
            </a:r>
            <a:r>
              <a:rPr lang="en-US" altLang="zh-CN" sz="1600" dirty="0"/>
              <a:t>You</a:t>
            </a:r>
            <a:r>
              <a:rPr lang="zh-CN" altLang="en-US" sz="1600" dirty="0"/>
              <a:t> </a:t>
            </a:r>
            <a:r>
              <a:rPr lang="en-US" altLang="zh-CN" sz="1600" dirty="0"/>
              <a:t>Need.</a:t>
            </a:r>
            <a:r>
              <a:rPr lang="zh-CN" altLang="en-US" sz="1600" dirty="0"/>
              <a:t> </a:t>
            </a:r>
            <a:r>
              <a:rPr lang="en-US" altLang="zh-CN" sz="1600" dirty="0"/>
              <a:t>arXiv:1706.03762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17777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8" y="436687"/>
            <a:ext cx="11592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Self-Attention</a:t>
            </a:r>
            <a:r>
              <a:rPr kumimoji="1" lang="zh-CN" altLang="en-US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Mechanism</a:t>
            </a:r>
            <a:r>
              <a:rPr kumimoji="1" lang="zh-CN" altLang="en-US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Detect</a:t>
            </a:r>
            <a:r>
              <a:rPr kumimoji="1" lang="zh-CN" altLang="en-US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Interaction</a:t>
            </a:r>
            <a:endParaRPr kumimoji="1" lang="zh-CN" altLang="en-US" sz="44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46BD130-06F2-054F-8B79-24964001E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08" y="2087597"/>
            <a:ext cx="6158006" cy="98230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F6F979E-CD30-A64B-B721-A976890AC23B}"/>
              </a:ext>
            </a:extLst>
          </p:cNvPr>
          <p:cNvSpPr txBox="1"/>
          <p:nvPr/>
        </p:nvSpPr>
        <p:spPr>
          <a:xfrm>
            <a:off x="8645917" y="2916815"/>
            <a:ext cx="112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Output</a:t>
            </a:r>
            <a:endParaRPr lang="en-US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1CA6F4-864A-0542-B79F-7774CF85A6BB}"/>
              </a:ext>
            </a:extLst>
          </p:cNvPr>
          <p:cNvSpPr txBox="1"/>
          <p:nvPr/>
        </p:nvSpPr>
        <p:spPr>
          <a:xfrm>
            <a:off x="4201488" y="4030733"/>
            <a:ext cx="453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pic>
        <p:nvPicPr>
          <p:cNvPr id="45" name="Picture 44" descr="Text&#10;&#10;Description automatically generated">
            <a:extLst>
              <a:ext uri="{FF2B5EF4-FFF2-40B4-BE49-F238E27FC236}">
                <a16:creationId xmlns:a16="http://schemas.microsoft.com/office/drawing/2014/main" id="{48946A71-7857-6041-8B41-138BF7B40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27" r="9849"/>
          <a:stretch/>
        </p:blipFill>
        <p:spPr>
          <a:xfrm>
            <a:off x="1909274" y="3786048"/>
            <a:ext cx="2292214" cy="98230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010DD2-A583-5D40-BADC-604DDA8C406F}"/>
              </a:ext>
            </a:extLst>
          </p:cNvPr>
          <p:cNvGrpSpPr/>
          <p:nvPr/>
        </p:nvGrpSpPr>
        <p:grpSpPr>
          <a:xfrm>
            <a:off x="4790978" y="3162020"/>
            <a:ext cx="1884159" cy="1868218"/>
            <a:chOff x="5705379" y="4841654"/>
            <a:chExt cx="1884159" cy="186821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AF25318-C301-F443-9667-4690D26ED553}"/>
                </a:ext>
              </a:extLst>
            </p:cNvPr>
            <p:cNvGrpSpPr/>
            <p:nvPr/>
          </p:nvGrpSpPr>
          <p:grpSpPr>
            <a:xfrm>
              <a:off x="5705379" y="5203800"/>
              <a:ext cx="1506072" cy="1506072"/>
              <a:chOff x="7282491" y="4842423"/>
              <a:chExt cx="1506072" cy="1506072"/>
            </a:xfrm>
            <a:solidFill>
              <a:schemeClr val="accent6">
                <a:lumMod val="60000"/>
                <a:lumOff val="40000"/>
              </a:schemeClr>
            </a:solidFill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8D1315A-756B-FC4F-A673-12917784FCB2}"/>
                  </a:ext>
                </a:extLst>
              </p:cNvPr>
              <p:cNvGrpSpPr/>
              <p:nvPr/>
            </p:nvGrpSpPr>
            <p:grpSpPr>
              <a:xfrm>
                <a:off x="7282491" y="5595459"/>
                <a:ext cx="1506072" cy="376518"/>
                <a:chOff x="2796988" y="3300738"/>
                <a:chExt cx="1506072" cy="376518"/>
              </a:xfrm>
              <a:grpFill/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6186519A-CB5B-CB4C-94AB-7D48E8998F34}"/>
                    </a:ext>
                  </a:extLst>
                </p:cNvPr>
                <p:cNvSpPr/>
                <p:nvPr/>
              </p:nvSpPr>
              <p:spPr>
                <a:xfrm>
                  <a:off x="2796988" y="3300738"/>
                  <a:ext cx="376518" cy="37651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409F063-D831-2F4B-BEA0-CB599C694317}"/>
                    </a:ext>
                  </a:extLst>
                </p:cNvPr>
                <p:cNvSpPr/>
                <p:nvPr/>
              </p:nvSpPr>
              <p:spPr>
                <a:xfrm>
                  <a:off x="3173506" y="3300738"/>
                  <a:ext cx="376518" cy="37651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E01BAE9-B7ED-6C43-B9FF-8CE0918D89C9}"/>
                    </a:ext>
                  </a:extLst>
                </p:cNvPr>
                <p:cNvSpPr/>
                <p:nvPr/>
              </p:nvSpPr>
              <p:spPr>
                <a:xfrm>
                  <a:off x="3550024" y="3300738"/>
                  <a:ext cx="376518" cy="37651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52D609C-3BBF-6144-8F92-AC208E8F2EDC}"/>
                    </a:ext>
                  </a:extLst>
                </p:cNvPr>
                <p:cNvSpPr/>
                <p:nvPr/>
              </p:nvSpPr>
              <p:spPr>
                <a:xfrm>
                  <a:off x="3926542" y="3300738"/>
                  <a:ext cx="376518" cy="37651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B115BC4-C589-4847-8446-B821AA59BE26}"/>
                  </a:ext>
                </a:extLst>
              </p:cNvPr>
              <p:cNvGrpSpPr/>
              <p:nvPr/>
            </p:nvGrpSpPr>
            <p:grpSpPr>
              <a:xfrm>
                <a:off x="7282491" y="5971977"/>
                <a:ext cx="1506072" cy="376518"/>
                <a:chOff x="2796988" y="3300738"/>
                <a:chExt cx="1506072" cy="376518"/>
              </a:xfrm>
              <a:grpFill/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34C5ECF-36AB-7149-84EC-43555BF1C7C7}"/>
                    </a:ext>
                  </a:extLst>
                </p:cNvPr>
                <p:cNvSpPr/>
                <p:nvPr/>
              </p:nvSpPr>
              <p:spPr>
                <a:xfrm>
                  <a:off x="2796988" y="3300738"/>
                  <a:ext cx="376518" cy="37651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A254D48D-B0C0-C74A-B580-B5DB546B2DE8}"/>
                    </a:ext>
                  </a:extLst>
                </p:cNvPr>
                <p:cNvSpPr/>
                <p:nvPr/>
              </p:nvSpPr>
              <p:spPr>
                <a:xfrm>
                  <a:off x="3173506" y="3300738"/>
                  <a:ext cx="376518" cy="37651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387EE57-66AD-E847-86C0-1B61B062F09C}"/>
                    </a:ext>
                  </a:extLst>
                </p:cNvPr>
                <p:cNvSpPr/>
                <p:nvPr/>
              </p:nvSpPr>
              <p:spPr>
                <a:xfrm>
                  <a:off x="3550024" y="3300738"/>
                  <a:ext cx="376518" cy="37651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DB3BA309-F242-FB49-9DBB-3355AB61479F}"/>
                    </a:ext>
                  </a:extLst>
                </p:cNvPr>
                <p:cNvSpPr/>
                <p:nvPr/>
              </p:nvSpPr>
              <p:spPr>
                <a:xfrm>
                  <a:off x="3926542" y="3300738"/>
                  <a:ext cx="376518" cy="37651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D385EBD7-4BF1-7B4C-91D4-54D46950FFED}"/>
                  </a:ext>
                </a:extLst>
              </p:cNvPr>
              <p:cNvGrpSpPr/>
              <p:nvPr/>
            </p:nvGrpSpPr>
            <p:grpSpPr>
              <a:xfrm>
                <a:off x="7282491" y="4842423"/>
                <a:ext cx="1506072" cy="376518"/>
                <a:chOff x="2796988" y="3300738"/>
                <a:chExt cx="1506072" cy="376518"/>
              </a:xfrm>
              <a:grpFill/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6E0B6018-0CFF-564D-8ECB-86F375E076D1}"/>
                    </a:ext>
                  </a:extLst>
                </p:cNvPr>
                <p:cNvSpPr/>
                <p:nvPr/>
              </p:nvSpPr>
              <p:spPr>
                <a:xfrm>
                  <a:off x="2796988" y="3300738"/>
                  <a:ext cx="376518" cy="37651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5A4494AE-E3DC-BD46-B2AF-593C2BC8D6D6}"/>
                    </a:ext>
                  </a:extLst>
                </p:cNvPr>
                <p:cNvSpPr/>
                <p:nvPr/>
              </p:nvSpPr>
              <p:spPr>
                <a:xfrm>
                  <a:off x="3173506" y="3300738"/>
                  <a:ext cx="376518" cy="37651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1C404C0B-3753-F441-84A1-BED0C05D77CD}"/>
                    </a:ext>
                  </a:extLst>
                </p:cNvPr>
                <p:cNvSpPr/>
                <p:nvPr/>
              </p:nvSpPr>
              <p:spPr>
                <a:xfrm>
                  <a:off x="3550024" y="3300738"/>
                  <a:ext cx="376518" cy="37651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122328A0-5BF2-F746-B9C9-F248B3B7626A}"/>
                    </a:ext>
                  </a:extLst>
                </p:cNvPr>
                <p:cNvSpPr/>
                <p:nvPr/>
              </p:nvSpPr>
              <p:spPr>
                <a:xfrm>
                  <a:off x="3926542" y="3300738"/>
                  <a:ext cx="376518" cy="37651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4DECD4C-4A29-E84D-BBE7-7CEC40D9DCD0}"/>
                  </a:ext>
                </a:extLst>
              </p:cNvPr>
              <p:cNvGrpSpPr/>
              <p:nvPr/>
            </p:nvGrpSpPr>
            <p:grpSpPr>
              <a:xfrm>
                <a:off x="7282491" y="5218941"/>
                <a:ext cx="1506072" cy="376518"/>
                <a:chOff x="2796988" y="3300738"/>
                <a:chExt cx="1506072" cy="376518"/>
              </a:xfrm>
              <a:grpFill/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54E51224-1E2F-244A-8ACA-61B617FD0D29}"/>
                    </a:ext>
                  </a:extLst>
                </p:cNvPr>
                <p:cNvSpPr/>
                <p:nvPr/>
              </p:nvSpPr>
              <p:spPr>
                <a:xfrm>
                  <a:off x="2796988" y="3300738"/>
                  <a:ext cx="376518" cy="37651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FCD5C52C-25B8-7C49-A3FF-C640BA53DEDA}"/>
                    </a:ext>
                  </a:extLst>
                </p:cNvPr>
                <p:cNvSpPr/>
                <p:nvPr/>
              </p:nvSpPr>
              <p:spPr>
                <a:xfrm>
                  <a:off x="3173506" y="3300738"/>
                  <a:ext cx="376518" cy="37651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306068F0-7692-6A43-AD94-70F58FB0ED1F}"/>
                    </a:ext>
                  </a:extLst>
                </p:cNvPr>
                <p:cNvSpPr/>
                <p:nvPr/>
              </p:nvSpPr>
              <p:spPr>
                <a:xfrm>
                  <a:off x="3550024" y="3300738"/>
                  <a:ext cx="376518" cy="37651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FCD46C5-48E0-3140-A6CA-9B600A93685C}"/>
                    </a:ext>
                  </a:extLst>
                </p:cNvPr>
                <p:cNvSpPr/>
                <p:nvPr/>
              </p:nvSpPr>
              <p:spPr>
                <a:xfrm>
                  <a:off x="3926542" y="3300738"/>
                  <a:ext cx="376518" cy="37651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81FD942-5C67-C74B-9A00-CD0D7B809A1C}"/>
                </a:ext>
              </a:extLst>
            </p:cNvPr>
            <p:cNvSpPr txBox="1"/>
            <p:nvPr/>
          </p:nvSpPr>
          <p:spPr>
            <a:xfrm>
              <a:off x="5708755" y="4846808"/>
              <a:ext cx="373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53D004-EE7C-FD45-8864-C8E421349A14}"/>
                </a:ext>
              </a:extLst>
            </p:cNvPr>
            <p:cNvSpPr txBox="1"/>
            <p:nvPr/>
          </p:nvSpPr>
          <p:spPr>
            <a:xfrm>
              <a:off x="6080989" y="4844231"/>
              <a:ext cx="373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3524F16-5645-0247-B234-D9A65511F486}"/>
                </a:ext>
              </a:extLst>
            </p:cNvPr>
            <p:cNvSpPr txBox="1"/>
            <p:nvPr/>
          </p:nvSpPr>
          <p:spPr>
            <a:xfrm>
              <a:off x="6462699" y="4844231"/>
              <a:ext cx="373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3</a:t>
              </a:r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365E17-4580-994A-83C7-12257A8EFA01}"/>
                </a:ext>
              </a:extLst>
            </p:cNvPr>
            <p:cNvSpPr txBox="1"/>
            <p:nvPr/>
          </p:nvSpPr>
          <p:spPr>
            <a:xfrm>
              <a:off x="6834933" y="4841654"/>
              <a:ext cx="373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4</a:t>
              </a:r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B7E5CF4-6E72-E741-AD9F-B67537C8B70A}"/>
                </a:ext>
              </a:extLst>
            </p:cNvPr>
            <p:cNvSpPr txBox="1"/>
            <p:nvPr/>
          </p:nvSpPr>
          <p:spPr>
            <a:xfrm>
              <a:off x="7215735" y="5208954"/>
              <a:ext cx="373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19091E5-ADE3-3E49-8A98-4C7C46E3630B}"/>
                </a:ext>
              </a:extLst>
            </p:cNvPr>
            <p:cNvSpPr txBox="1"/>
            <p:nvPr/>
          </p:nvSpPr>
          <p:spPr>
            <a:xfrm>
              <a:off x="7216396" y="5593073"/>
              <a:ext cx="373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86780B1-C100-BC42-A693-438B7682056A}"/>
                </a:ext>
              </a:extLst>
            </p:cNvPr>
            <p:cNvSpPr txBox="1"/>
            <p:nvPr/>
          </p:nvSpPr>
          <p:spPr>
            <a:xfrm>
              <a:off x="7215735" y="5962831"/>
              <a:ext cx="373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3</a:t>
              </a:r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DFE115-707C-FB44-8372-4512E1C27E40}"/>
                </a:ext>
              </a:extLst>
            </p:cNvPr>
            <p:cNvSpPr txBox="1"/>
            <p:nvPr/>
          </p:nvSpPr>
          <p:spPr>
            <a:xfrm>
              <a:off x="7215735" y="6327785"/>
              <a:ext cx="373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4</a:t>
              </a:r>
              <a:endParaRPr lang="en-US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B738D92-44DF-6445-9A73-54BC029A15FA}"/>
              </a:ext>
            </a:extLst>
          </p:cNvPr>
          <p:cNvGrpSpPr/>
          <p:nvPr/>
        </p:nvGrpSpPr>
        <p:grpSpPr>
          <a:xfrm rot="16200000">
            <a:off x="7185414" y="4088943"/>
            <a:ext cx="1506072" cy="376518"/>
            <a:chOff x="2796988" y="3300738"/>
            <a:chExt cx="1506072" cy="376518"/>
          </a:xfrm>
          <a:solidFill>
            <a:srgbClr val="FF7464"/>
          </a:solidFill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5A477E2-EC6D-CE4E-B327-1F032D4D4411}"/>
                </a:ext>
              </a:extLst>
            </p:cNvPr>
            <p:cNvSpPr/>
            <p:nvPr/>
          </p:nvSpPr>
          <p:spPr>
            <a:xfrm>
              <a:off x="2796988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7464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DADC0CC-D0D2-B141-B84B-7D2AA51556F0}"/>
                </a:ext>
              </a:extLst>
            </p:cNvPr>
            <p:cNvSpPr/>
            <p:nvPr/>
          </p:nvSpPr>
          <p:spPr>
            <a:xfrm>
              <a:off x="3173506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7464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928B7CA-4742-934F-A3A6-07031F481889}"/>
                </a:ext>
              </a:extLst>
            </p:cNvPr>
            <p:cNvSpPr/>
            <p:nvPr/>
          </p:nvSpPr>
          <p:spPr>
            <a:xfrm>
              <a:off x="3550024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7464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CBD58E0-52D3-8745-A25E-02D54F69C680}"/>
                </a:ext>
              </a:extLst>
            </p:cNvPr>
            <p:cNvSpPr/>
            <p:nvPr/>
          </p:nvSpPr>
          <p:spPr>
            <a:xfrm>
              <a:off x="3926542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7464"/>
                </a:solidFill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DE70349-CCBF-794A-874C-B3516F266D82}"/>
              </a:ext>
            </a:extLst>
          </p:cNvPr>
          <p:cNvSpPr txBox="1"/>
          <p:nvPr/>
        </p:nvSpPr>
        <p:spPr>
          <a:xfrm>
            <a:off x="6853948" y="4020590"/>
            <a:ext cx="716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x</a:t>
            </a:r>
            <a:r>
              <a:rPr lang="zh-CN" altLang="en-US" sz="2400" dirty="0"/>
              <a:t>  </a:t>
            </a:r>
            <a:r>
              <a:rPr lang="en-US" altLang="zh-CN" sz="2400" dirty="0"/>
              <a:t>V</a:t>
            </a:r>
            <a:endParaRPr lang="en-US" sz="24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9245700-08B2-334B-A3FB-954B8961A671}"/>
              </a:ext>
            </a:extLst>
          </p:cNvPr>
          <p:cNvGrpSpPr/>
          <p:nvPr/>
        </p:nvGrpSpPr>
        <p:grpSpPr>
          <a:xfrm rot="16200000">
            <a:off x="8458421" y="4088943"/>
            <a:ext cx="1506072" cy="376518"/>
            <a:chOff x="2796988" y="3300738"/>
            <a:chExt cx="1506072" cy="376518"/>
          </a:xfrm>
          <a:solidFill>
            <a:schemeClr val="bg2">
              <a:lumMod val="75000"/>
            </a:schemeClr>
          </a:solidFill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EF588F4-449D-E044-A88F-DD496838D37D}"/>
                </a:ext>
              </a:extLst>
            </p:cNvPr>
            <p:cNvSpPr/>
            <p:nvPr/>
          </p:nvSpPr>
          <p:spPr>
            <a:xfrm>
              <a:off x="2796988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7464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728E870-FD27-D849-BC9C-514C8AB8371A}"/>
                </a:ext>
              </a:extLst>
            </p:cNvPr>
            <p:cNvSpPr/>
            <p:nvPr/>
          </p:nvSpPr>
          <p:spPr>
            <a:xfrm>
              <a:off x="3173506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7464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AFF5917-8C78-9843-9911-9F7EFCCB09A0}"/>
                </a:ext>
              </a:extLst>
            </p:cNvPr>
            <p:cNvSpPr/>
            <p:nvPr/>
          </p:nvSpPr>
          <p:spPr>
            <a:xfrm>
              <a:off x="3550024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7464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987C55C-497F-1549-836D-86DD64FA8F01}"/>
                </a:ext>
              </a:extLst>
            </p:cNvPr>
            <p:cNvSpPr/>
            <p:nvPr/>
          </p:nvSpPr>
          <p:spPr>
            <a:xfrm>
              <a:off x="3926542" y="3300738"/>
              <a:ext cx="376518" cy="3765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7464"/>
                </a:solidFill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C6ABF6B4-1DE6-2946-AF08-BCA833D99C62}"/>
              </a:ext>
            </a:extLst>
          </p:cNvPr>
          <p:cNvSpPr txBox="1"/>
          <p:nvPr/>
        </p:nvSpPr>
        <p:spPr>
          <a:xfrm>
            <a:off x="8348140" y="4030733"/>
            <a:ext cx="453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035A04D-696C-864A-A97B-1B8A30550450}"/>
              </a:ext>
            </a:extLst>
          </p:cNvPr>
          <p:cNvSpPr txBox="1"/>
          <p:nvPr/>
        </p:nvSpPr>
        <p:spPr>
          <a:xfrm>
            <a:off x="721533" y="5249854"/>
            <a:ext cx="8844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Long-term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interaction</a:t>
            </a:r>
            <a:r>
              <a:rPr lang="zh-CN" altLang="en-US" sz="2400" b="1" dirty="0"/>
              <a:t> </a:t>
            </a:r>
            <a:r>
              <a:rPr lang="en-US" altLang="zh-CN" sz="2400" dirty="0"/>
              <a:t>such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b="1" dirty="0"/>
              <a:t>enhancer</a:t>
            </a:r>
            <a:r>
              <a:rPr lang="en-US" altLang="zh-CN" sz="2400" dirty="0"/>
              <a:t>-</a:t>
            </a:r>
            <a:r>
              <a:rPr lang="en-US" altLang="zh-CN" sz="2400" b="1" dirty="0"/>
              <a:t>promoter</a:t>
            </a:r>
            <a:r>
              <a:rPr lang="zh-CN" altLang="en-US" sz="2400" dirty="0"/>
              <a:t> </a:t>
            </a:r>
            <a:r>
              <a:rPr lang="en-US" altLang="zh-CN" sz="2400" dirty="0"/>
              <a:t>will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learned</a:t>
            </a:r>
            <a:endParaRPr lang="en-US" sz="24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38EB8AE-FDF4-124F-AEF8-BCD0926F2E19}"/>
              </a:ext>
            </a:extLst>
          </p:cNvPr>
          <p:cNvSpPr/>
          <p:nvPr/>
        </p:nvSpPr>
        <p:spPr>
          <a:xfrm>
            <a:off x="768425" y="6252036"/>
            <a:ext cx="47872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Reference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Attention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All</a:t>
            </a:r>
            <a:r>
              <a:rPr lang="zh-CN" altLang="en-US" sz="1600" dirty="0"/>
              <a:t> </a:t>
            </a:r>
            <a:r>
              <a:rPr lang="en-US" altLang="zh-CN" sz="1600" dirty="0"/>
              <a:t>You</a:t>
            </a:r>
            <a:r>
              <a:rPr lang="zh-CN" altLang="en-US" sz="1600" dirty="0"/>
              <a:t> </a:t>
            </a:r>
            <a:r>
              <a:rPr lang="en-US" altLang="zh-CN" sz="1600" dirty="0"/>
              <a:t>Need.</a:t>
            </a:r>
            <a:r>
              <a:rPr lang="zh-CN" altLang="en-US" sz="1600" dirty="0"/>
              <a:t> </a:t>
            </a:r>
            <a:r>
              <a:rPr lang="en-US" altLang="zh-CN" sz="1600" dirty="0"/>
              <a:t>arXiv:1706.03762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75361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436687"/>
            <a:ext cx="11293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Specific</a:t>
            </a:r>
            <a:r>
              <a:rPr kumimoji="1" lang="zh-CN" altLang="en-US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Aim</a:t>
            </a:r>
            <a:endParaRPr kumimoji="1" lang="zh-CN" altLang="en-US" sz="44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6FADF7-DB51-0340-9B78-CC62F995E7AE}"/>
              </a:ext>
            </a:extLst>
          </p:cNvPr>
          <p:cNvSpPr txBox="1">
            <a:spLocks/>
          </p:cNvSpPr>
          <p:nvPr/>
        </p:nvSpPr>
        <p:spPr>
          <a:xfrm>
            <a:off x="599409" y="195639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one-shot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truth</a:t>
            </a:r>
            <a:r>
              <a:rPr lang="zh-CN" altLang="en-US" dirty="0"/>
              <a:t> </a:t>
            </a:r>
            <a:r>
              <a:rPr lang="en-US" altLang="zh-CN" dirty="0"/>
              <a:t>labels</a:t>
            </a:r>
            <a:r>
              <a:rPr lang="zh-CN" altLang="en-US" dirty="0"/>
              <a:t> </a:t>
            </a:r>
            <a:r>
              <a:rPr lang="en-US" altLang="zh-CN" dirty="0"/>
              <a:t>(e.g.</a:t>
            </a:r>
            <a:r>
              <a:rPr lang="zh-CN" altLang="en-US" dirty="0"/>
              <a:t> </a:t>
            </a:r>
            <a:r>
              <a:rPr lang="en-US" altLang="zh-CN" dirty="0"/>
              <a:t>SNARE-seq</a:t>
            </a:r>
            <a:r>
              <a:rPr lang="zh-CN" altLang="en-US" dirty="0"/>
              <a:t> </a:t>
            </a:r>
            <a:r>
              <a:rPr lang="en-US" altLang="zh-CN" dirty="0"/>
              <a:t>dataset)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transcriptome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chromatin</a:t>
            </a:r>
            <a:r>
              <a:rPr lang="zh-CN" altLang="en-US" dirty="0"/>
              <a:t> </a:t>
            </a:r>
            <a:r>
              <a:rPr lang="en-US" altLang="zh-CN" dirty="0"/>
              <a:t>accessibility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highly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omics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transcriptome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chromatin</a:t>
            </a:r>
            <a:r>
              <a:rPr lang="zh-CN" altLang="en-US" dirty="0"/>
              <a:t> </a:t>
            </a:r>
            <a:r>
              <a:rPr lang="en-US" altLang="zh-CN" dirty="0"/>
              <a:t>accessibility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integration</a:t>
            </a:r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4378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5308" y="344354"/>
            <a:ext cx="11293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Inter-play</a:t>
            </a:r>
            <a:r>
              <a:rPr kumimoji="1" lang="zh-CN" altLang="en-US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exists</a:t>
            </a:r>
            <a:r>
              <a:rPr kumimoji="1" lang="zh-CN" altLang="en-US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among</a:t>
            </a:r>
            <a:r>
              <a:rPr kumimoji="1" lang="zh-CN" altLang="en-US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different</a:t>
            </a:r>
            <a:r>
              <a:rPr kumimoji="1" lang="zh-CN" altLang="en-US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omics</a:t>
            </a:r>
            <a:r>
              <a:rPr kumimoji="1" lang="zh-CN" altLang="en-US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pic>
        <p:nvPicPr>
          <p:cNvPr id="4" name="Picture 3" descr="Chart, calendar&#10;&#10;Description automatically generated">
            <a:extLst>
              <a:ext uri="{FF2B5EF4-FFF2-40B4-BE49-F238E27FC236}">
                <a16:creationId xmlns:a16="http://schemas.microsoft.com/office/drawing/2014/main" id="{D89B6A5F-A1A9-D940-A011-09A0156ED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199" y="1700010"/>
            <a:ext cx="5309250" cy="49845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3DB555-0828-BC44-9D3F-9FC8691732F9}"/>
              </a:ext>
            </a:extLst>
          </p:cNvPr>
          <p:cNvSpPr/>
          <p:nvPr/>
        </p:nvSpPr>
        <p:spPr>
          <a:xfrm>
            <a:off x="3877018" y="3120272"/>
            <a:ext cx="18134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Transcriptome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4B7FA1-6F3D-B845-81CF-320E9EFDC8A1}"/>
              </a:ext>
            </a:extLst>
          </p:cNvPr>
          <p:cNvSpPr/>
          <p:nvPr/>
        </p:nvSpPr>
        <p:spPr>
          <a:xfrm>
            <a:off x="491948" y="3125144"/>
            <a:ext cx="28234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Chromatin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Accessibility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D68495-F572-8347-90A7-DF7AA8980D68}"/>
              </a:ext>
            </a:extLst>
          </p:cNvPr>
          <p:cNvSpPr/>
          <p:nvPr/>
        </p:nvSpPr>
        <p:spPr>
          <a:xfrm>
            <a:off x="3684437" y="3944373"/>
            <a:ext cx="21226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Gene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expression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A6EDAD-8D88-7740-901F-2F6B35E5171B}"/>
              </a:ext>
            </a:extLst>
          </p:cNvPr>
          <p:cNvSpPr/>
          <p:nvPr/>
        </p:nvSpPr>
        <p:spPr>
          <a:xfrm>
            <a:off x="1284759" y="3944373"/>
            <a:ext cx="1237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Promoter</a:t>
            </a:r>
            <a:endParaRPr lang="en-US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0A0011-B534-9D4D-A6F8-12735480FEB7}"/>
              </a:ext>
            </a:extLst>
          </p:cNvPr>
          <p:cNvCxnSpPr>
            <a:cxnSpLocks/>
          </p:cNvCxnSpPr>
          <p:nvPr/>
        </p:nvCxnSpPr>
        <p:spPr>
          <a:xfrm>
            <a:off x="1914191" y="3525254"/>
            <a:ext cx="0" cy="419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BDBD58-5CBF-7545-BCD6-092F4ABA4871}"/>
              </a:ext>
            </a:extLst>
          </p:cNvPr>
          <p:cNvCxnSpPr>
            <a:cxnSpLocks/>
          </p:cNvCxnSpPr>
          <p:nvPr/>
        </p:nvCxnSpPr>
        <p:spPr>
          <a:xfrm>
            <a:off x="4773234" y="3525253"/>
            <a:ext cx="0" cy="419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47EA195-2C6F-4742-8FB3-5D0EB63E7A75}"/>
              </a:ext>
            </a:extLst>
          </p:cNvPr>
          <p:cNvSpPr/>
          <p:nvPr/>
        </p:nvSpPr>
        <p:spPr>
          <a:xfrm>
            <a:off x="2977352" y="3882818"/>
            <a:ext cx="394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~</a:t>
            </a:r>
            <a:endParaRPr lang="en-US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2DC0FA-2C25-334A-B373-2792B7A688B0}"/>
              </a:ext>
            </a:extLst>
          </p:cNvPr>
          <p:cNvSpPr/>
          <p:nvPr/>
        </p:nvSpPr>
        <p:spPr>
          <a:xfrm>
            <a:off x="143951" y="5878656"/>
            <a:ext cx="5309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Reference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Song Chen, et</a:t>
            </a:r>
            <a:r>
              <a:rPr lang="zh-CN" altLang="en-US" sz="1600" dirty="0"/>
              <a:t> </a:t>
            </a:r>
            <a:r>
              <a:rPr lang="en-US" altLang="zh-CN" sz="1600" dirty="0"/>
              <a:t>al. High-throughput sequencing of the transcriptome and chromatin accessibility in the same cell. Nat </a:t>
            </a:r>
            <a:r>
              <a:rPr lang="en-US" altLang="zh-CN" sz="1600" dirty="0" err="1"/>
              <a:t>Biotechnol</a:t>
            </a:r>
            <a:r>
              <a:rPr lang="en-US" altLang="zh-CN" sz="1600" dirty="0"/>
              <a:t> 37(12):1452-1457 (2019).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2B0EF2-DFEF-6440-9E25-054382E4E6BE}"/>
              </a:ext>
            </a:extLst>
          </p:cNvPr>
          <p:cNvSpPr/>
          <p:nvPr/>
        </p:nvSpPr>
        <p:spPr>
          <a:xfrm>
            <a:off x="1109844" y="2247986"/>
            <a:ext cx="15876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scATAC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-seq</a:t>
            </a:r>
            <a:endParaRPr lang="en-US" sz="2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C67496-E591-5A41-BD28-EDAF6FF832F1}"/>
              </a:ext>
            </a:extLst>
          </p:cNvPr>
          <p:cNvCxnSpPr>
            <a:cxnSpLocks/>
          </p:cNvCxnSpPr>
          <p:nvPr/>
        </p:nvCxnSpPr>
        <p:spPr>
          <a:xfrm>
            <a:off x="1914191" y="2699991"/>
            <a:ext cx="0" cy="419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83F02-53EB-1A46-85BC-93091FDF70F7}"/>
              </a:ext>
            </a:extLst>
          </p:cNvPr>
          <p:cNvSpPr/>
          <p:nvPr/>
        </p:nvSpPr>
        <p:spPr>
          <a:xfrm>
            <a:off x="4024470" y="2246740"/>
            <a:ext cx="1497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snRNA-seq</a:t>
            </a:r>
            <a:endParaRPr lang="en-US" sz="20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D7C42C-C9A1-274D-B3E9-4B69DC796AEC}"/>
              </a:ext>
            </a:extLst>
          </p:cNvPr>
          <p:cNvCxnSpPr>
            <a:cxnSpLocks/>
          </p:cNvCxnSpPr>
          <p:nvPr/>
        </p:nvCxnSpPr>
        <p:spPr>
          <a:xfrm>
            <a:off x="4768340" y="2701153"/>
            <a:ext cx="0" cy="419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6573C22-A8F4-4346-B22B-E482138C1BC9}"/>
              </a:ext>
            </a:extLst>
          </p:cNvPr>
          <p:cNvSpPr/>
          <p:nvPr/>
        </p:nvSpPr>
        <p:spPr>
          <a:xfrm>
            <a:off x="671036" y="4680646"/>
            <a:ext cx="5007292" cy="756745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ysClr val="windowText" lastClr="000000"/>
                </a:solidFill>
              </a:rPr>
              <a:t>To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</a:rPr>
              <a:t>what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</a:rPr>
              <a:t>extent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</a:rPr>
              <a:t>can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</a:rPr>
              <a:t>the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</a:rPr>
              <a:t>promoter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</a:rPr>
              <a:t>accessibility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</a:rPr>
              <a:t>explain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</a:rPr>
              <a:t>the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</a:rPr>
              <a:t>gene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</a:rPr>
              <a:t>expression?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 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42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436687"/>
            <a:ext cx="11293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Model architecture </a:t>
            </a:r>
            <a:endParaRPr kumimoji="1" lang="zh-CN" altLang="en-US" sz="44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F95492-3F55-9E4D-93E6-6FAA772EC8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56" b="4097"/>
          <a:stretch/>
        </p:blipFill>
        <p:spPr>
          <a:xfrm>
            <a:off x="7315331" y="2299879"/>
            <a:ext cx="4903656" cy="3086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92398F-F211-3547-BC37-4BAE0F404CBD}"/>
              </a:ext>
            </a:extLst>
          </p:cNvPr>
          <p:cNvSpPr txBox="1"/>
          <p:nvPr/>
        </p:nvSpPr>
        <p:spPr>
          <a:xfrm>
            <a:off x="7356987" y="4374988"/>
            <a:ext cx="2770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C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number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channels</a:t>
            </a:r>
          </a:p>
          <a:p>
            <a:r>
              <a:rPr lang="en-US" altLang="zh-CN" sz="1600" b="1" dirty="0"/>
              <a:t>F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filter</a:t>
            </a:r>
            <a:r>
              <a:rPr lang="zh-CN" altLang="en-US" sz="1600" dirty="0"/>
              <a:t> </a:t>
            </a:r>
            <a:r>
              <a:rPr lang="en-US" altLang="zh-CN" sz="1600" dirty="0"/>
              <a:t>width</a:t>
            </a:r>
          </a:p>
          <a:p>
            <a:r>
              <a:rPr lang="en-US" altLang="zh-CN" sz="1600" b="1" dirty="0"/>
              <a:t>D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dilation</a:t>
            </a:r>
            <a:r>
              <a:rPr lang="zh-CN" altLang="en-US" sz="1600" dirty="0"/>
              <a:t> </a:t>
            </a:r>
            <a:r>
              <a:rPr lang="en-US" altLang="zh-CN" sz="1600" dirty="0"/>
              <a:t>rate</a:t>
            </a:r>
          </a:p>
          <a:p>
            <a:r>
              <a:rPr lang="en-US" altLang="zh-CN" sz="1600" b="1" dirty="0"/>
              <a:t>K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number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keys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MHA</a:t>
            </a:r>
          </a:p>
          <a:p>
            <a:r>
              <a:rPr lang="en-US" altLang="zh-CN" sz="1600" b="1" dirty="0"/>
              <a:t>H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number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attention</a:t>
            </a:r>
            <a:r>
              <a:rPr lang="zh-CN" altLang="en-US" sz="1600" dirty="0"/>
              <a:t> </a:t>
            </a:r>
            <a:r>
              <a:rPr lang="en-US" altLang="zh-CN" sz="1600" dirty="0"/>
              <a:t>heads</a:t>
            </a:r>
          </a:p>
          <a:p>
            <a:r>
              <a:rPr lang="en-US" altLang="zh-CN" sz="1600" b="1" dirty="0"/>
              <a:t>Li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number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layers</a:t>
            </a:r>
            <a:endParaRPr lang="en-US"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AEC0F6-5AEC-8344-AEB8-A7B1D520C26B}"/>
              </a:ext>
            </a:extLst>
          </p:cNvPr>
          <p:cNvGrpSpPr/>
          <p:nvPr/>
        </p:nvGrpSpPr>
        <p:grpSpPr>
          <a:xfrm>
            <a:off x="12357" y="1928374"/>
            <a:ext cx="8821501" cy="4575236"/>
            <a:chOff x="-14630" y="1554102"/>
            <a:chExt cx="8821501" cy="45752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1416713-35CE-C945-8791-8F02F9C1BF88}"/>
                </a:ext>
              </a:extLst>
            </p:cNvPr>
            <p:cNvSpPr/>
            <p:nvPr/>
          </p:nvSpPr>
          <p:spPr>
            <a:xfrm>
              <a:off x="3557329" y="1560774"/>
              <a:ext cx="2125683" cy="1757996"/>
            </a:xfrm>
            <a:prstGeom prst="rect">
              <a:avLst/>
            </a:prstGeom>
            <a:solidFill>
              <a:srgbClr val="FEEE94"/>
            </a:solidFill>
            <a:ln>
              <a:solidFill>
                <a:srgbClr val="FEEE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9791F4-0B66-6F46-935E-FFDB5F4E64FD}"/>
                </a:ext>
              </a:extLst>
            </p:cNvPr>
            <p:cNvSpPr/>
            <p:nvPr/>
          </p:nvSpPr>
          <p:spPr>
            <a:xfrm>
              <a:off x="3557329" y="3365057"/>
              <a:ext cx="2125683" cy="1001471"/>
            </a:xfrm>
            <a:prstGeom prst="rect">
              <a:avLst/>
            </a:prstGeom>
            <a:solidFill>
              <a:srgbClr val="FFD2A2"/>
            </a:solidFill>
            <a:ln>
              <a:solidFill>
                <a:srgbClr val="FFD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3D59D6-CA1C-3346-86CD-6C06AB4EF70E}"/>
                </a:ext>
              </a:extLst>
            </p:cNvPr>
            <p:cNvSpPr/>
            <p:nvPr/>
          </p:nvSpPr>
          <p:spPr>
            <a:xfrm>
              <a:off x="1268337" y="5127867"/>
              <a:ext cx="2125683" cy="1001471"/>
            </a:xfrm>
            <a:prstGeom prst="rect">
              <a:avLst/>
            </a:prstGeom>
            <a:solidFill>
              <a:srgbClr val="A7DDF5"/>
            </a:solidFill>
            <a:ln>
              <a:solidFill>
                <a:srgbClr val="A7DD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4A1BC72-934F-174A-A565-8E22C548EEE4}"/>
                </a:ext>
              </a:extLst>
            </p:cNvPr>
            <p:cNvSpPr/>
            <p:nvPr/>
          </p:nvSpPr>
          <p:spPr>
            <a:xfrm>
              <a:off x="1262267" y="3580027"/>
              <a:ext cx="2125683" cy="1383040"/>
            </a:xfrm>
            <a:prstGeom prst="rect">
              <a:avLst/>
            </a:prstGeom>
            <a:solidFill>
              <a:srgbClr val="C0F0EB"/>
            </a:solidFill>
            <a:ln>
              <a:solidFill>
                <a:srgbClr val="C0F0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1CA961-A681-AB42-B230-B387E1206710}"/>
                </a:ext>
              </a:extLst>
            </p:cNvPr>
            <p:cNvSpPr/>
            <p:nvPr/>
          </p:nvSpPr>
          <p:spPr>
            <a:xfrm>
              <a:off x="1262268" y="1969066"/>
              <a:ext cx="2125683" cy="1417634"/>
            </a:xfrm>
            <a:prstGeom prst="rect">
              <a:avLst/>
            </a:prstGeom>
            <a:solidFill>
              <a:srgbClr val="EAACD6"/>
            </a:solidFill>
            <a:ln>
              <a:solidFill>
                <a:srgbClr val="EAAC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544FC08-E294-1D4E-BDD4-03022125F17E}"/>
                </a:ext>
              </a:extLst>
            </p:cNvPr>
            <p:cNvCxnSpPr/>
            <p:nvPr/>
          </p:nvCxnSpPr>
          <p:spPr>
            <a:xfrm>
              <a:off x="4614728" y="5075945"/>
              <a:ext cx="243214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0DB701-BC1B-2B46-8666-6053B6A194D8}"/>
                </a:ext>
              </a:extLst>
            </p:cNvPr>
            <p:cNvSpPr/>
            <p:nvPr/>
          </p:nvSpPr>
          <p:spPr>
            <a:xfrm>
              <a:off x="1365827" y="1556658"/>
              <a:ext cx="1901742" cy="2503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In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put</a:t>
              </a:r>
              <a:r>
                <a:rPr lang="zh-CN" altLang="en-US" sz="1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ATAC-seq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16B3A99-A0E8-E742-8B4D-AC7F538C2ABE}"/>
                </a:ext>
              </a:extLst>
            </p:cNvPr>
            <p:cNvCxnSpPr>
              <a:cxnSpLocks/>
            </p:cNvCxnSpPr>
            <p:nvPr/>
          </p:nvCxnSpPr>
          <p:spPr>
            <a:xfrm>
              <a:off x="2316698" y="1807030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1E6859-4249-3C49-9D3F-049E162DEB33}"/>
                </a:ext>
              </a:extLst>
            </p:cNvPr>
            <p:cNvSpPr/>
            <p:nvPr/>
          </p:nvSpPr>
          <p:spPr>
            <a:xfrm>
              <a:off x="1365827" y="2141808"/>
              <a:ext cx="1901742" cy="250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ysClr val="windowText" lastClr="000000"/>
                  </a:solidFill>
                </a:rPr>
                <a:t>Conv</a:t>
              </a:r>
              <a:r>
                <a:rPr lang="en-US" altLang="zh-CN" sz="1400" dirty="0" err="1">
                  <a:solidFill>
                    <a:sysClr val="windowText" lastClr="000000"/>
                  </a:solidFill>
                </a:rPr>
                <a:t>Block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(C/64,</a:t>
              </a:r>
              <a:r>
                <a:rPr lang="zh-CN" altLang="en-US" sz="1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F,</a:t>
              </a:r>
              <a:r>
                <a:rPr lang="zh-CN" altLang="en-US" sz="1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D)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E420BD6-8F83-7D45-912B-585EC7F488BA}"/>
                </a:ext>
              </a:extLst>
            </p:cNvPr>
            <p:cNvCxnSpPr/>
            <p:nvPr/>
          </p:nvCxnSpPr>
          <p:spPr>
            <a:xfrm>
              <a:off x="2316698" y="1971622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837E657-7CB9-5A45-8EFA-539B3F2DF1A4}"/>
                </a:ext>
              </a:extLst>
            </p:cNvPr>
            <p:cNvCxnSpPr/>
            <p:nvPr/>
          </p:nvCxnSpPr>
          <p:spPr>
            <a:xfrm>
              <a:off x="2322141" y="2392180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6504DE4-DD7B-0548-A906-3E2DC4B32BE5}"/>
                </a:ext>
              </a:extLst>
            </p:cNvPr>
            <p:cNvSpPr/>
            <p:nvPr/>
          </p:nvSpPr>
          <p:spPr>
            <a:xfrm>
              <a:off x="1365827" y="2556772"/>
              <a:ext cx="1901742" cy="250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solidFill>
                    <a:sysClr val="windowText" lastClr="000000"/>
                  </a:solidFill>
                </a:rPr>
                <a:t>R</a:t>
              </a:r>
              <a:r>
                <a:rPr lang="en-US" sz="1400" dirty="0" err="1">
                  <a:solidFill>
                    <a:sysClr val="windowText" lastClr="000000"/>
                  </a:solidFill>
                </a:rPr>
                <a:t>Conv</a:t>
              </a:r>
              <a:r>
                <a:rPr lang="en-US" altLang="zh-CN" sz="1400" dirty="0" err="1">
                  <a:solidFill>
                    <a:sysClr val="windowText" lastClr="000000"/>
                  </a:solidFill>
                </a:rPr>
                <a:t>Block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(C/64,</a:t>
              </a:r>
              <a:r>
                <a:rPr lang="zh-CN" altLang="en-US" sz="1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1,</a:t>
              </a:r>
              <a:r>
                <a:rPr lang="zh-CN" altLang="en-US" sz="1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1)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4FDA2C0-3BA5-E64E-BC05-BD439A389130}"/>
                </a:ext>
              </a:extLst>
            </p:cNvPr>
            <p:cNvCxnSpPr/>
            <p:nvPr/>
          </p:nvCxnSpPr>
          <p:spPr>
            <a:xfrm>
              <a:off x="2322141" y="2807144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D24F16C-B36C-0747-BADE-88A64DB43A8E}"/>
                </a:ext>
              </a:extLst>
            </p:cNvPr>
            <p:cNvSpPr/>
            <p:nvPr/>
          </p:nvSpPr>
          <p:spPr>
            <a:xfrm>
              <a:off x="1365827" y="2971736"/>
              <a:ext cx="1901742" cy="250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solidFill>
                    <a:sysClr val="windowText" lastClr="000000"/>
                  </a:solidFill>
                </a:rPr>
                <a:t>AttentionPool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(width)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4A56684-582D-1F4F-886C-D9CB427244D5}"/>
                </a:ext>
              </a:extLst>
            </p:cNvPr>
            <p:cNvCxnSpPr/>
            <p:nvPr/>
          </p:nvCxnSpPr>
          <p:spPr>
            <a:xfrm>
              <a:off x="2322141" y="3222108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5459A9D-F24B-F142-B25D-0B0826DFD1FD}"/>
                </a:ext>
              </a:extLst>
            </p:cNvPr>
            <p:cNvCxnSpPr>
              <a:cxnSpLocks/>
            </p:cNvCxnSpPr>
            <p:nvPr/>
          </p:nvCxnSpPr>
          <p:spPr>
            <a:xfrm>
              <a:off x="2321032" y="3386700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A3E6FAD-ADEE-C246-93B3-688EE8215303}"/>
                </a:ext>
              </a:extLst>
            </p:cNvPr>
            <p:cNvCxnSpPr/>
            <p:nvPr/>
          </p:nvCxnSpPr>
          <p:spPr>
            <a:xfrm>
              <a:off x="2321032" y="3551292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8907DAE-14EF-BF41-8FB7-579EF1F9C554}"/>
                </a:ext>
              </a:extLst>
            </p:cNvPr>
            <p:cNvSpPr/>
            <p:nvPr/>
          </p:nvSpPr>
          <p:spPr>
            <a:xfrm>
              <a:off x="1365827" y="3715884"/>
              <a:ext cx="1901742" cy="250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ysClr val="windowText" lastClr="000000"/>
                  </a:solidFill>
                </a:rPr>
                <a:t>Conv</a:t>
              </a:r>
              <a:r>
                <a:rPr lang="en-US" altLang="zh-CN" sz="1400" dirty="0" err="1">
                  <a:solidFill>
                    <a:sysClr val="windowText" lastClr="000000"/>
                  </a:solidFill>
                </a:rPr>
                <a:t>Block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(Ci,</a:t>
              </a:r>
              <a:r>
                <a:rPr lang="zh-CN" altLang="en-US" sz="1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F,</a:t>
              </a:r>
              <a:r>
                <a:rPr lang="zh-CN" altLang="en-US" sz="1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D)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74F7756-4768-7F40-A79F-5BB60CD985AB}"/>
                </a:ext>
              </a:extLst>
            </p:cNvPr>
            <p:cNvCxnSpPr/>
            <p:nvPr/>
          </p:nvCxnSpPr>
          <p:spPr>
            <a:xfrm>
              <a:off x="2322141" y="3966256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65277B1-B398-B948-8658-DF94563CFE93}"/>
                </a:ext>
              </a:extLst>
            </p:cNvPr>
            <p:cNvSpPr/>
            <p:nvPr/>
          </p:nvSpPr>
          <p:spPr>
            <a:xfrm>
              <a:off x="1365827" y="4130848"/>
              <a:ext cx="1901742" cy="250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solidFill>
                    <a:sysClr val="windowText" lastClr="000000"/>
                  </a:solidFill>
                </a:rPr>
                <a:t>R</a:t>
              </a:r>
              <a:r>
                <a:rPr lang="en-US" sz="1400" dirty="0" err="1">
                  <a:solidFill>
                    <a:sysClr val="windowText" lastClr="000000"/>
                  </a:solidFill>
                </a:rPr>
                <a:t>Conv</a:t>
              </a:r>
              <a:r>
                <a:rPr lang="en-US" altLang="zh-CN" sz="1400" dirty="0" err="1">
                  <a:solidFill>
                    <a:sysClr val="windowText" lastClr="000000"/>
                  </a:solidFill>
                </a:rPr>
                <a:t>Block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(Ci,</a:t>
              </a:r>
              <a:r>
                <a:rPr lang="zh-CN" altLang="en-US" sz="1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1,</a:t>
              </a:r>
              <a:r>
                <a:rPr lang="zh-CN" altLang="en-US" sz="1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1)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68A2214-1EB7-C24B-9092-466B867BC3A9}"/>
                </a:ext>
              </a:extLst>
            </p:cNvPr>
            <p:cNvCxnSpPr/>
            <p:nvPr/>
          </p:nvCxnSpPr>
          <p:spPr>
            <a:xfrm>
              <a:off x="2322141" y="4381220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13A3750-1CDF-3A4A-91C5-299DB51C6C26}"/>
                </a:ext>
              </a:extLst>
            </p:cNvPr>
            <p:cNvSpPr/>
            <p:nvPr/>
          </p:nvSpPr>
          <p:spPr>
            <a:xfrm>
              <a:off x="1365827" y="4545812"/>
              <a:ext cx="1901742" cy="250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solidFill>
                    <a:sysClr val="windowText" lastClr="000000"/>
                  </a:solidFill>
                </a:rPr>
                <a:t>AttentionPool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(width)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F101E54-7B44-D045-94E6-51DD0C4396CA}"/>
                </a:ext>
              </a:extLst>
            </p:cNvPr>
            <p:cNvCxnSpPr>
              <a:cxnSpLocks/>
            </p:cNvCxnSpPr>
            <p:nvPr/>
          </p:nvCxnSpPr>
          <p:spPr>
            <a:xfrm>
              <a:off x="2320325" y="4796184"/>
              <a:ext cx="0" cy="1668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0EEAFFC-DCDC-0F4B-B1FE-8376530CC2EE}"/>
                </a:ext>
              </a:extLst>
            </p:cNvPr>
            <p:cNvCxnSpPr>
              <a:cxnSpLocks/>
            </p:cNvCxnSpPr>
            <p:nvPr/>
          </p:nvCxnSpPr>
          <p:spPr>
            <a:xfrm>
              <a:off x="2316698" y="4959843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0BDF664-9C7B-A348-9C0F-2B80FF58793E}"/>
                </a:ext>
              </a:extLst>
            </p:cNvPr>
            <p:cNvCxnSpPr/>
            <p:nvPr/>
          </p:nvCxnSpPr>
          <p:spPr>
            <a:xfrm>
              <a:off x="2315876" y="5120935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83360B9-51C6-AF48-9749-CE9397CDE7C6}"/>
                </a:ext>
              </a:extLst>
            </p:cNvPr>
            <p:cNvSpPr/>
            <p:nvPr/>
          </p:nvSpPr>
          <p:spPr>
            <a:xfrm>
              <a:off x="1365827" y="5292251"/>
              <a:ext cx="1901742" cy="250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solidFill>
                    <a:sysClr val="windowText" lastClr="000000"/>
                  </a:solidFill>
                </a:rPr>
                <a:t>MHABlock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(C,</a:t>
              </a:r>
              <a:r>
                <a:rPr lang="zh-CN" altLang="en-US" sz="1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K,</a:t>
              </a:r>
              <a:r>
                <a:rPr lang="zh-CN" altLang="en-US" sz="1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H)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EAA9758-F0B6-964E-BE8B-8DEAEC41F707}"/>
                </a:ext>
              </a:extLst>
            </p:cNvPr>
            <p:cNvCxnSpPr/>
            <p:nvPr/>
          </p:nvCxnSpPr>
          <p:spPr>
            <a:xfrm>
              <a:off x="2322141" y="5542623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F04F0A-D131-C140-9147-C1045A1BB5FF}"/>
                </a:ext>
              </a:extLst>
            </p:cNvPr>
            <p:cNvSpPr/>
            <p:nvPr/>
          </p:nvSpPr>
          <p:spPr>
            <a:xfrm>
              <a:off x="1365827" y="5707215"/>
              <a:ext cx="1901742" cy="250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ysClr val="windowText" lastClr="000000"/>
                  </a:solidFill>
                </a:rPr>
                <a:t>MLP(C)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12914B4-C9EE-BF4D-B96C-001C21099488}"/>
                </a:ext>
              </a:extLst>
            </p:cNvPr>
            <p:cNvCxnSpPr/>
            <p:nvPr/>
          </p:nvCxnSpPr>
          <p:spPr>
            <a:xfrm>
              <a:off x="4619062" y="1554102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8479D6F-4BE8-EE47-81FC-4ADD0388DE9E}"/>
                </a:ext>
              </a:extLst>
            </p:cNvPr>
            <p:cNvSpPr/>
            <p:nvPr/>
          </p:nvSpPr>
          <p:spPr>
            <a:xfrm>
              <a:off x="3663857" y="1718694"/>
              <a:ext cx="1901742" cy="250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Crop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(M)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1CB7A14-2FFF-3844-B796-D22DC5B342B2}"/>
                </a:ext>
              </a:extLst>
            </p:cNvPr>
            <p:cNvCxnSpPr/>
            <p:nvPr/>
          </p:nvCxnSpPr>
          <p:spPr>
            <a:xfrm>
              <a:off x="4620171" y="1969066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5CE817-571D-574D-B153-C0B072DECEB4}"/>
                </a:ext>
              </a:extLst>
            </p:cNvPr>
            <p:cNvSpPr/>
            <p:nvPr/>
          </p:nvSpPr>
          <p:spPr>
            <a:xfrm>
              <a:off x="3663857" y="2133658"/>
              <a:ext cx="1901742" cy="250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ysClr val="windowText" lastClr="000000"/>
                  </a:solidFill>
                </a:rPr>
                <a:t>Conv</a:t>
              </a:r>
              <a:r>
                <a:rPr lang="en-US" altLang="zh-CN" sz="1400" dirty="0" err="1">
                  <a:solidFill>
                    <a:sysClr val="windowText" lastClr="000000"/>
                  </a:solidFill>
                </a:rPr>
                <a:t>Block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(C,</a:t>
              </a:r>
              <a:r>
                <a:rPr lang="zh-CN" altLang="en-US" sz="1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1,</a:t>
              </a:r>
              <a:r>
                <a:rPr lang="zh-CN" altLang="en-US" sz="1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1)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70CB867-6381-AD46-8B3D-91C39E95FD5D}"/>
                </a:ext>
              </a:extLst>
            </p:cNvPr>
            <p:cNvCxnSpPr/>
            <p:nvPr/>
          </p:nvCxnSpPr>
          <p:spPr>
            <a:xfrm>
              <a:off x="4620171" y="2384030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1FA73AB-1BBC-674E-B67B-B280F7E7E742}"/>
                </a:ext>
              </a:extLst>
            </p:cNvPr>
            <p:cNvSpPr/>
            <p:nvPr/>
          </p:nvSpPr>
          <p:spPr>
            <a:xfrm>
              <a:off x="3663857" y="2548622"/>
              <a:ext cx="1901742" cy="250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ysClr val="windowText" lastClr="000000"/>
                  </a:solidFill>
                </a:rPr>
                <a:t>Dropout(p)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3593912-B1C8-FC4B-AAE8-2F4C784143F7}"/>
                </a:ext>
              </a:extLst>
            </p:cNvPr>
            <p:cNvCxnSpPr/>
            <p:nvPr/>
          </p:nvCxnSpPr>
          <p:spPr>
            <a:xfrm>
              <a:off x="4619062" y="2797064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62C233-A70F-8141-A6F8-94D7E75DE8A8}"/>
                </a:ext>
              </a:extLst>
            </p:cNvPr>
            <p:cNvSpPr/>
            <p:nvPr/>
          </p:nvSpPr>
          <p:spPr>
            <a:xfrm>
              <a:off x="3663857" y="2961656"/>
              <a:ext cx="1901742" cy="250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ysClr val="windowText" lastClr="000000"/>
                  </a:solidFill>
                </a:rPr>
                <a:t>GELU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D7D60BC-85ED-264D-8E17-1CA65BB0432F}"/>
                </a:ext>
              </a:extLst>
            </p:cNvPr>
            <p:cNvCxnSpPr>
              <a:cxnSpLocks/>
            </p:cNvCxnSpPr>
            <p:nvPr/>
          </p:nvCxnSpPr>
          <p:spPr>
            <a:xfrm>
              <a:off x="4614728" y="3208610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75F6A05-8F52-5044-9A08-C13EC5B1AAB9}"/>
                </a:ext>
              </a:extLst>
            </p:cNvPr>
            <p:cNvSpPr/>
            <p:nvPr/>
          </p:nvSpPr>
          <p:spPr>
            <a:xfrm>
              <a:off x="3663857" y="3543388"/>
              <a:ext cx="1901742" cy="250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ysClr val="windowText" lastClr="000000"/>
                  </a:solidFill>
                </a:rPr>
                <a:t>Conv</a:t>
              </a:r>
              <a:r>
                <a:rPr lang="en-US" altLang="zh-CN" sz="1400" dirty="0" err="1">
                  <a:solidFill>
                    <a:sysClr val="windowText" lastClr="000000"/>
                  </a:solidFill>
                </a:rPr>
                <a:t>Block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(G,</a:t>
              </a:r>
              <a:r>
                <a:rPr lang="zh-CN" altLang="en-US" sz="1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1,</a:t>
              </a:r>
              <a:r>
                <a:rPr lang="zh-CN" altLang="en-US" sz="1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1)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BAC3EAC-9086-3346-ACE6-3E91819B4FF4}"/>
                </a:ext>
              </a:extLst>
            </p:cNvPr>
            <p:cNvCxnSpPr/>
            <p:nvPr/>
          </p:nvCxnSpPr>
          <p:spPr>
            <a:xfrm>
              <a:off x="4614728" y="3373202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FCA3202-FD9A-7949-AD00-9E348ABDBB56}"/>
                </a:ext>
              </a:extLst>
            </p:cNvPr>
            <p:cNvCxnSpPr/>
            <p:nvPr/>
          </p:nvCxnSpPr>
          <p:spPr>
            <a:xfrm>
              <a:off x="4619062" y="3792938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741A79F-3D44-944C-8215-3B1D6D686F6C}"/>
                </a:ext>
              </a:extLst>
            </p:cNvPr>
            <p:cNvSpPr/>
            <p:nvPr/>
          </p:nvSpPr>
          <p:spPr>
            <a:xfrm>
              <a:off x="3663857" y="3957530"/>
              <a:ext cx="1901742" cy="250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ysClr val="windowText" lastClr="000000"/>
                  </a:solidFill>
                </a:rPr>
                <a:t>Feed</a:t>
              </a:r>
              <a:r>
                <a:rPr lang="zh-CN" altLang="en-US" sz="1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Forward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AFDA32F-F405-9345-A818-A61AC878FF8E}"/>
                </a:ext>
              </a:extLst>
            </p:cNvPr>
            <p:cNvSpPr/>
            <p:nvPr/>
          </p:nvSpPr>
          <p:spPr>
            <a:xfrm>
              <a:off x="3663857" y="4535174"/>
              <a:ext cx="1901742" cy="25037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ysClr val="windowText" lastClr="000000"/>
                  </a:solidFill>
                </a:rPr>
                <a:t>Output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E58E1D4-E1FE-C442-A378-0CC30E610558}"/>
                </a:ext>
              </a:extLst>
            </p:cNvPr>
            <p:cNvCxnSpPr>
              <a:cxnSpLocks/>
            </p:cNvCxnSpPr>
            <p:nvPr/>
          </p:nvCxnSpPr>
          <p:spPr>
            <a:xfrm>
              <a:off x="4614728" y="4206548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E2C1AC4-C352-854F-8867-16AA935D38BE}"/>
                </a:ext>
              </a:extLst>
            </p:cNvPr>
            <p:cNvCxnSpPr/>
            <p:nvPr/>
          </p:nvCxnSpPr>
          <p:spPr>
            <a:xfrm>
              <a:off x="4614728" y="4371140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0801E8-EA40-7D49-A5CC-E2F88A1A2CFD}"/>
                </a:ext>
              </a:extLst>
            </p:cNvPr>
            <p:cNvSpPr/>
            <p:nvPr/>
          </p:nvSpPr>
          <p:spPr>
            <a:xfrm>
              <a:off x="6096000" y="1556658"/>
              <a:ext cx="1901742" cy="2503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In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put</a:t>
              </a:r>
              <a:r>
                <a:rPr lang="zh-CN" altLang="en-US" sz="1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RNA-seq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E6E6C4F-C6E0-F041-A635-B9E5E0D78EE5}"/>
                </a:ext>
              </a:extLst>
            </p:cNvPr>
            <p:cNvSpPr/>
            <p:nvPr/>
          </p:nvSpPr>
          <p:spPr>
            <a:xfrm>
              <a:off x="4989848" y="5292251"/>
              <a:ext cx="1901742" cy="250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ysClr val="windowText" lastClr="000000"/>
                  </a:solidFill>
                </a:rPr>
                <a:t>Feed</a:t>
              </a:r>
              <a:r>
                <a:rPr lang="zh-CN" altLang="en-US" sz="1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Forward</a:t>
              </a:r>
              <a:r>
                <a:rPr lang="zh-CN" altLang="en-US" sz="1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Layers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CBC8DC1-070F-4F46-A193-FEE7E9FD403C}"/>
                </a:ext>
              </a:extLst>
            </p:cNvPr>
            <p:cNvCxnSpPr/>
            <p:nvPr/>
          </p:nvCxnSpPr>
          <p:spPr>
            <a:xfrm>
              <a:off x="5946162" y="5540693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C29F2C5-E55E-1C4A-AFC8-AAA3EA02A905}"/>
                </a:ext>
              </a:extLst>
            </p:cNvPr>
            <p:cNvSpPr/>
            <p:nvPr/>
          </p:nvSpPr>
          <p:spPr>
            <a:xfrm>
              <a:off x="4989848" y="5705285"/>
              <a:ext cx="1901742" cy="2503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ysClr val="windowText" lastClr="000000"/>
                  </a:solidFill>
                </a:rPr>
                <a:t>Siamese</a:t>
              </a:r>
              <a:r>
                <a:rPr lang="zh-CN" altLang="en-US" sz="1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Loss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C28AA41-8C23-E940-9C9C-45D8813CFFC1}"/>
                </a:ext>
              </a:extLst>
            </p:cNvPr>
            <p:cNvCxnSpPr/>
            <p:nvPr/>
          </p:nvCxnSpPr>
          <p:spPr>
            <a:xfrm>
              <a:off x="4614728" y="4785546"/>
              <a:ext cx="0" cy="29260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48063A2-F28F-9C48-A4B5-64C7E435AABC}"/>
                </a:ext>
              </a:extLst>
            </p:cNvPr>
            <p:cNvCxnSpPr>
              <a:cxnSpLocks/>
              <a:stCxn id="64" idx="2"/>
            </p:cNvCxnSpPr>
            <p:nvPr/>
          </p:nvCxnSpPr>
          <p:spPr>
            <a:xfrm>
              <a:off x="7046871" y="1807030"/>
              <a:ext cx="0" cy="326642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27276D4-2DCC-B843-96E0-622DE4872910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 flipH="1">
              <a:off x="5940719" y="5073456"/>
              <a:ext cx="2562" cy="2187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E2FC86F-440E-4844-8F5B-A7269AA51C16}"/>
                </a:ext>
              </a:extLst>
            </p:cNvPr>
            <p:cNvSpPr/>
            <p:nvPr/>
          </p:nvSpPr>
          <p:spPr>
            <a:xfrm>
              <a:off x="624350" y="1554102"/>
              <a:ext cx="650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200" dirty="0">
                  <a:solidFill>
                    <a:prstClr val="black"/>
                  </a:solidFill>
                </a:rPr>
                <a:t>(N,</a:t>
              </a:r>
              <a:r>
                <a:rPr lang="zh-CN" altLang="en-US" sz="1200" dirty="0">
                  <a:solidFill>
                    <a:prstClr val="black"/>
                  </a:solidFill>
                </a:rPr>
                <a:t> </a:t>
              </a:r>
              <a:r>
                <a:rPr lang="en-US" altLang="zh-CN" sz="1200" dirty="0">
                  <a:solidFill>
                    <a:prstClr val="black"/>
                  </a:solidFill>
                </a:rPr>
                <a:t>1)</a:t>
              </a:r>
              <a:endParaRPr lang="en-US" sz="12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1A6D7C6-1CFC-E442-A729-B4537C0FC282}"/>
                </a:ext>
              </a:extLst>
            </p:cNvPr>
            <p:cNvSpPr/>
            <p:nvPr/>
          </p:nvSpPr>
          <p:spPr>
            <a:xfrm>
              <a:off x="140354" y="3132278"/>
              <a:ext cx="112798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200" dirty="0">
                  <a:solidFill>
                    <a:prstClr val="black"/>
                  </a:solidFill>
                </a:rPr>
                <a:t>(N/width,</a:t>
              </a:r>
              <a:r>
                <a:rPr lang="zh-CN" altLang="en-US" sz="1200" dirty="0">
                  <a:solidFill>
                    <a:prstClr val="black"/>
                  </a:solidFill>
                </a:rPr>
                <a:t> </a:t>
              </a:r>
              <a:r>
                <a:rPr lang="en-US" altLang="zh-CN" sz="1200" dirty="0">
                  <a:solidFill>
                    <a:prstClr val="black"/>
                  </a:solidFill>
                </a:rPr>
                <a:t>C/64)</a:t>
              </a:r>
              <a:endParaRPr lang="en-US" sz="120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7967DD4-A092-3C42-BE5F-DC88A4079A7D}"/>
                </a:ext>
              </a:extLst>
            </p:cNvPr>
            <p:cNvSpPr/>
            <p:nvPr/>
          </p:nvSpPr>
          <p:spPr>
            <a:xfrm>
              <a:off x="39837" y="4682844"/>
              <a:ext cx="12258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200" dirty="0">
                  <a:solidFill>
                    <a:prstClr val="black"/>
                  </a:solidFill>
                </a:rPr>
                <a:t>(N/width/2</a:t>
              </a:r>
              <a:r>
                <a:rPr lang="en-US" altLang="zh-CN" sz="1200" baseline="30000" dirty="0">
                  <a:solidFill>
                    <a:prstClr val="black"/>
                  </a:solidFill>
                </a:rPr>
                <a:t>L2</a:t>
              </a:r>
              <a:r>
                <a:rPr lang="en-US" altLang="zh-CN" sz="1200" dirty="0">
                  <a:solidFill>
                    <a:prstClr val="black"/>
                  </a:solidFill>
                </a:rPr>
                <a:t>,</a:t>
              </a:r>
              <a:r>
                <a:rPr lang="zh-CN" altLang="en-US" sz="1200" dirty="0">
                  <a:solidFill>
                    <a:prstClr val="black"/>
                  </a:solidFill>
                </a:rPr>
                <a:t> </a:t>
              </a:r>
              <a:r>
                <a:rPr lang="en-US" altLang="zh-CN" sz="1200" dirty="0">
                  <a:solidFill>
                    <a:prstClr val="black"/>
                  </a:solidFill>
                </a:rPr>
                <a:t>C)</a:t>
              </a:r>
              <a:endParaRPr lang="en-US" sz="12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6508419-43F1-AB41-8F68-C838847E3199}"/>
                </a:ext>
              </a:extLst>
            </p:cNvPr>
            <p:cNvSpPr/>
            <p:nvPr/>
          </p:nvSpPr>
          <p:spPr>
            <a:xfrm>
              <a:off x="-14630" y="5852339"/>
              <a:ext cx="127796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200" dirty="0">
                  <a:solidFill>
                    <a:prstClr val="black"/>
                  </a:solidFill>
                </a:rPr>
                <a:t>(N/width/2</a:t>
              </a:r>
              <a:r>
                <a:rPr lang="en-US" altLang="zh-CN" sz="1200" baseline="30000" dirty="0">
                  <a:solidFill>
                    <a:prstClr val="black"/>
                  </a:solidFill>
                </a:rPr>
                <a:t>L2</a:t>
              </a:r>
              <a:r>
                <a:rPr lang="en-US" altLang="zh-CN" sz="1200" dirty="0">
                  <a:solidFill>
                    <a:prstClr val="black"/>
                  </a:solidFill>
                </a:rPr>
                <a:t>,</a:t>
              </a:r>
              <a:r>
                <a:rPr lang="zh-CN" altLang="en-US" sz="1200" dirty="0">
                  <a:solidFill>
                    <a:prstClr val="black"/>
                  </a:solidFill>
                </a:rPr>
                <a:t> </a:t>
              </a:r>
              <a:r>
                <a:rPr lang="en-US" altLang="zh-CN" sz="1200" dirty="0">
                  <a:solidFill>
                    <a:prstClr val="black"/>
                  </a:solidFill>
                </a:rPr>
                <a:t>C)</a:t>
              </a:r>
              <a:endParaRPr lang="en-US" sz="120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4C02D75-9732-FE45-A6D9-D84037597BD7}"/>
                </a:ext>
              </a:extLst>
            </p:cNvPr>
            <p:cNvSpPr/>
            <p:nvPr/>
          </p:nvSpPr>
          <p:spPr>
            <a:xfrm>
              <a:off x="5637736" y="3033697"/>
              <a:ext cx="172812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prstClr val="black"/>
                  </a:solidFill>
                </a:rPr>
                <a:t>(N/width/2</a:t>
              </a:r>
              <a:r>
                <a:rPr lang="en-US" altLang="zh-CN" sz="1200" baseline="30000" dirty="0">
                  <a:solidFill>
                    <a:prstClr val="black"/>
                  </a:solidFill>
                </a:rPr>
                <a:t>L2</a:t>
              </a:r>
              <a:r>
                <a:rPr lang="en-US" altLang="zh-CN" sz="1200" dirty="0">
                  <a:solidFill>
                    <a:prstClr val="black"/>
                  </a:solidFill>
                </a:rPr>
                <a:t>-2M,</a:t>
              </a:r>
              <a:r>
                <a:rPr lang="zh-CN" altLang="en-US" sz="1200" dirty="0">
                  <a:solidFill>
                    <a:prstClr val="black"/>
                  </a:solidFill>
                </a:rPr>
                <a:t> </a:t>
              </a:r>
              <a:r>
                <a:rPr lang="en-US" altLang="zh-CN" sz="1200" dirty="0">
                  <a:solidFill>
                    <a:prstClr val="black"/>
                  </a:solidFill>
                </a:rPr>
                <a:t>C)</a:t>
              </a:r>
              <a:endParaRPr lang="en-US" sz="12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ADD7ECC-9D0E-614B-81CF-84D5F3E8FB72}"/>
                </a:ext>
              </a:extLst>
            </p:cNvPr>
            <p:cNvSpPr/>
            <p:nvPr/>
          </p:nvSpPr>
          <p:spPr>
            <a:xfrm>
              <a:off x="5584395" y="4520648"/>
              <a:ext cx="80777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prstClr val="black"/>
                  </a:solidFill>
                </a:rPr>
                <a:t>(G,</a:t>
              </a:r>
              <a:r>
                <a:rPr lang="zh-CN" altLang="en-US" sz="1200" dirty="0">
                  <a:solidFill>
                    <a:prstClr val="black"/>
                  </a:solidFill>
                </a:rPr>
                <a:t> </a:t>
              </a:r>
              <a:r>
                <a:rPr lang="en-US" altLang="zh-CN" sz="1200" dirty="0">
                  <a:solidFill>
                    <a:prstClr val="black"/>
                  </a:solidFill>
                </a:rPr>
                <a:t>1)</a:t>
              </a:r>
              <a:endParaRPr lang="en-US" sz="1200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ABC6D7A-14E4-1B45-841B-6233724F0DBA}"/>
                </a:ext>
              </a:extLst>
            </p:cNvPr>
            <p:cNvSpPr/>
            <p:nvPr/>
          </p:nvSpPr>
          <p:spPr>
            <a:xfrm>
              <a:off x="7999094" y="1554102"/>
              <a:ext cx="80777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prstClr val="black"/>
                  </a:solidFill>
                </a:rPr>
                <a:t>(G,</a:t>
              </a:r>
              <a:r>
                <a:rPr lang="zh-CN" altLang="en-US" sz="1200" dirty="0">
                  <a:solidFill>
                    <a:prstClr val="black"/>
                  </a:solidFill>
                </a:rPr>
                <a:t> </a:t>
              </a:r>
              <a:r>
                <a:rPr lang="en-US" altLang="zh-CN" sz="1200" dirty="0">
                  <a:solidFill>
                    <a:prstClr val="black"/>
                  </a:solidFill>
                </a:rPr>
                <a:t>1)</a:t>
              </a:r>
              <a:endParaRPr lang="en-US" sz="1200" dirty="0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EE66756-E8E4-4D4D-B426-F7637D374457}"/>
                </a:ext>
              </a:extLst>
            </p:cNvPr>
            <p:cNvCxnSpPr/>
            <p:nvPr/>
          </p:nvCxnSpPr>
          <p:spPr>
            <a:xfrm>
              <a:off x="2315876" y="5964746"/>
              <a:ext cx="0" cy="164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A73B480-B878-E64A-8765-396A116F89B3}"/>
                </a:ext>
              </a:extLst>
            </p:cNvPr>
            <p:cNvSpPr/>
            <p:nvPr/>
          </p:nvSpPr>
          <p:spPr>
            <a:xfrm>
              <a:off x="663677" y="4130848"/>
              <a:ext cx="656938" cy="2503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ysClr val="windowText" lastClr="000000"/>
                  </a:solidFill>
                </a:rPr>
                <a:t>L</a:t>
              </a:r>
              <a:r>
                <a:rPr lang="en-US" altLang="zh-CN" sz="1400" baseline="-25000" dirty="0">
                  <a:solidFill>
                    <a:sysClr val="windowText" lastClr="000000"/>
                  </a:solidFill>
                </a:rPr>
                <a:t>2</a:t>
              </a:r>
              <a:r>
                <a:rPr lang="zh-CN" altLang="en-US" sz="1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X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35F46BA-CF63-BB41-AC0A-5A0C92E60F3B}"/>
                </a:ext>
              </a:extLst>
            </p:cNvPr>
            <p:cNvSpPr/>
            <p:nvPr/>
          </p:nvSpPr>
          <p:spPr>
            <a:xfrm>
              <a:off x="699491" y="5454913"/>
              <a:ext cx="656938" cy="2503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ysClr val="windowText" lastClr="000000"/>
                  </a:solidFill>
                </a:rPr>
                <a:t>L</a:t>
              </a:r>
              <a:r>
                <a:rPr lang="en-US" altLang="zh-CN" sz="1400" baseline="-25000" dirty="0">
                  <a:solidFill>
                    <a:sysClr val="windowText" lastClr="000000"/>
                  </a:solidFill>
                </a:rPr>
                <a:t>3</a:t>
              </a:r>
              <a:r>
                <a:rPr lang="zh-CN" altLang="en-US" sz="1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1400" dirty="0">
                  <a:solidFill>
                    <a:sysClr val="windowText" lastClr="000000"/>
                  </a:solidFill>
                </a:rPr>
                <a:t>X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B7619FA2-12CA-DA49-9388-7EEC40517E5D}"/>
              </a:ext>
            </a:extLst>
          </p:cNvPr>
          <p:cNvSpPr/>
          <p:nvPr/>
        </p:nvSpPr>
        <p:spPr>
          <a:xfrm>
            <a:off x="3584316" y="6450035"/>
            <a:ext cx="84443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Reference</a:t>
            </a:r>
            <a:r>
              <a:rPr lang="en-US" altLang="zh-CN" sz="1200" dirty="0"/>
              <a:t>:</a:t>
            </a:r>
            <a:r>
              <a:rPr lang="zh-CN" altLang="en-US" sz="1200" dirty="0"/>
              <a:t> </a:t>
            </a:r>
            <a:r>
              <a:rPr lang="en-US" altLang="zh-CN" sz="1200" dirty="0" err="1"/>
              <a:t>Žiga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Avsec</a:t>
            </a:r>
            <a:r>
              <a:rPr lang="en-US" altLang="zh-CN" sz="1200" dirty="0"/>
              <a:t>,</a:t>
            </a:r>
            <a:r>
              <a:rPr lang="zh-CN" altLang="en-US" sz="1200" dirty="0"/>
              <a:t> </a:t>
            </a:r>
            <a:r>
              <a:rPr lang="en-US" altLang="zh-CN" sz="1200" dirty="0"/>
              <a:t>et</a:t>
            </a:r>
            <a:r>
              <a:rPr lang="zh-CN" altLang="en-US" sz="1200" dirty="0"/>
              <a:t> </a:t>
            </a:r>
            <a:r>
              <a:rPr lang="en-US" altLang="zh-CN" sz="1200" dirty="0"/>
              <a:t>al.</a:t>
            </a:r>
            <a:r>
              <a:rPr lang="zh-CN" altLang="en-US" sz="1200" dirty="0"/>
              <a:t> </a:t>
            </a:r>
            <a:r>
              <a:rPr lang="en-US" altLang="zh-CN" sz="1200" dirty="0"/>
              <a:t>Effective gene expression prediction from sequence</a:t>
            </a:r>
            <a:r>
              <a:rPr lang="zh-CN" altLang="en-US" sz="1200" dirty="0"/>
              <a:t> </a:t>
            </a:r>
            <a:r>
              <a:rPr lang="en-US" altLang="zh-CN" sz="1200" dirty="0"/>
              <a:t>by integrating long-range interactions.</a:t>
            </a:r>
            <a:r>
              <a:rPr lang="zh-CN" altLang="en-US" sz="1200" dirty="0"/>
              <a:t> </a:t>
            </a:r>
            <a:r>
              <a:rPr lang="en-US" altLang="zh-CN" sz="1200" dirty="0" err="1"/>
              <a:t>bioRxiv</a:t>
            </a:r>
            <a:r>
              <a:rPr lang="zh-CN" altLang="en-US" sz="1200" dirty="0"/>
              <a:t> </a:t>
            </a:r>
            <a:r>
              <a:rPr lang="en-US" altLang="zh-CN" sz="1200" dirty="0"/>
              <a:t>2021.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15620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346334F-5920-8C4C-900C-CFB1688BC548}"/>
              </a:ext>
            </a:extLst>
          </p:cNvPr>
          <p:cNvGrpSpPr/>
          <p:nvPr/>
        </p:nvGrpSpPr>
        <p:grpSpPr>
          <a:xfrm>
            <a:off x="966458" y="2551610"/>
            <a:ext cx="4660640" cy="2876997"/>
            <a:chOff x="144527" y="3196579"/>
            <a:chExt cx="4660640" cy="287699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C346450-EC35-1C44-B3DA-D8CB1FEEAB9D}"/>
                </a:ext>
              </a:extLst>
            </p:cNvPr>
            <p:cNvSpPr/>
            <p:nvPr/>
          </p:nvSpPr>
          <p:spPr>
            <a:xfrm rot="1109477">
              <a:off x="1405890" y="4091940"/>
              <a:ext cx="502920" cy="5029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5501DC-12D4-744F-8B19-A4451AC570E9}"/>
                </a:ext>
              </a:extLst>
            </p:cNvPr>
            <p:cNvSpPr/>
            <p:nvPr/>
          </p:nvSpPr>
          <p:spPr>
            <a:xfrm rot="20938258">
              <a:off x="2472690" y="4709160"/>
              <a:ext cx="502920" cy="5029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6C8D9E-ED32-F642-86AE-B38297D04583}"/>
                </a:ext>
              </a:extLst>
            </p:cNvPr>
            <p:cNvSpPr/>
            <p:nvPr/>
          </p:nvSpPr>
          <p:spPr>
            <a:xfrm rot="20693014">
              <a:off x="2975610" y="3498374"/>
              <a:ext cx="502920" cy="5029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81699D-2EB5-A04F-B109-6D6999CCA92D}"/>
                </a:ext>
              </a:extLst>
            </p:cNvPr>
            <p:cNvSpPr/>
            <p:nvPr/>
          </p:nvSpPr>
          <p:spPr>
            <a:xfrm>
              <a:off x="144527" y="3941042"/>
              <a:ext cx="1387345" cy="8047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ysClr val="windowText" lastClr="000000"/>
                  </a:solidFill>
                </a:rPr>
                <a:t>Cell</a:t>
              </a:r>
              <a:r>
                <a:rPr lang="en-US" altLang="zh-CN" sz="2000" b="1" baseline="-25000" dirty="0">
                  <a:solidFill>
                    <a:sysClr val="windowText" lastClr="000000"/>
                  </a:solidFill>
                </a:rPr>
                <a:t>i</a:t>
              </a:r>
              <a:r>
                <a:rPr lang="zh-CN" altLang="en-US" sz="20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2000" dirty="0">
                  <a:solidFill>
                    <a:sysClr val="windowText" lastClr="000000"/>
                  </a:solidFill>
                </a:rPr>
                <a:t>from</a:t>
              </a:r>
              <a:r>
                <a:rPr lang="zh-CN" altLang="en-US" sz="20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2000" dirty="0">
                  <a:solidFill>
                    <a:sysClr val="windowText" lastClr="000000"/>
                  </a:solidFill>
                </a:rPr>
                <a:t>RNA-seq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C83DC0-9A07-BE48-BD1C-FF70EE674FAB}"/>
                </a:ext>
              </a:extLst>
            </p:cNvPr>
            <p:cNvSpPr/>
            <p:nvPr/>
          </p:nvSpPr>
          <p:spPr>
            <a:xfrm>
              <a:off x="2030477" y="5268861"/>
              <a:ext cx="1387345" cy="8047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ysClr val="windowText" lastClr="000000"/>
                  </a:solidFill>
                </a:rPr>
                <a:t>Cell</a:t>
              </a:r>
              <a:r>
                <a:rPr lang="en-US" altLang="zh-CN" sz="2000" b="1" baseline="-25000" dirty="0">
                  <a:solidFill>
                    <a:sysClr val="windowText" lastClr="000000"/>
                  </a:solidFill>
                </a:rPr>
                <a:t>i</a:t>
              </a:r>
              <a:r>
                <a:rPr lang="zh-CN" altLang="en-US" sz="20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2000" dirty="0">
                  <a:solidFill>
                    <a:sysClr val="windowText" lastClr="000000"/>
                  </a:solidFill>
                </a:rPr>
                <a:t>from</a:t>
              </a:r>
              <a:r>
                <a:rPr lang="zh-CN" altLang="en-US" sz="20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2000" dirty="0">
                  <a:solidFill>
                    <a:sysClr val="windowText" lastClr="000000"/>
                  </a:solidFill>
                </a:rPr>
                <a:t>ATAC-seq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E1E347-6A5C-784F-8A8C-180E4D2BEDA5}"/>
                </a:ext>
              </a:extLst>
            </p:cNvPr>
            <p:cNvSpPr/>
            <p:nvPr/>
          </p:nvSpPr>
          <p:spPr>
            <a:xfrm>
              <a:off x="3417822" y="3196579"/>
              <a:ext cx="1387345" cy="8047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err="1">
                  <a:solidFill>
                    <a:sysClr val="windowText" lastClr="000000"/>
                  </a:solidFill>
                </a:rPr>
                <a:t>Cell</a:t>
              </a:r>
              <a:r>
                <a:rPr lang="en-US" altLang="zh-CN" sz="2000" b="1" baseline="-25000" dirty="0" err="1">
                  <a:solidFill>
                    <a:sysClr val="windowText" lastClr="000000"/>
                  </a:solidFill>
                </a:rPr>
                <a:t>j</a:t>
              </a:r>
              <a:r>
                <a:rPr lang="zh-CN" altLang="en-US" sz="20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2000" dirty="0">
                  <a:solidFill>
                    <a:sysClr val="windowText" lastClr="000000"/>
                  </a:solidFill>
                </a:rPr>
                <a:t>from</a:t>
              </a:r>
              <a:r>
                <a:rPr lang="zh-CN" altLang="en-US" sz="20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2000" dirty="0">
                  <a:solidFill>
                    <a:sysClr val="windowText" lastClr="000000"/>
                  </a:solidFill>
                </a:rPr>
                <a:t>ATAC-seq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0D725DE-813A-A44E-836D-4331DF18CECA}"/>
                </a:ext>
              </a:extLst>
            </p:cNvPr>
            <p:cNvCxnSpPr>
              <a:stCxn id="9" idx="7"/>
              <a:endCxn id="11" idx="2"/>
            </p:cNvCxnSpPr>
            <p:nvPr/>
          </p:nvCxnSpPr>
          <p:spPr>
            <a:xfrm flipV="1">
              <a:off x="1882373" y="3815410"/>
              <a:ext cx="1101938" cy="41575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9FD39AF-FA0C-F44D-833C-900587079FB5}"/>
                </a:ext>
              </a:extLst>
            </p:cNvPr>
            <p:cNvCxnSpPr>
              <a:cxnSpLocks/>
              <a:stCxn id="9" idx="6"/>
              <a:endCxn id="10" idx="1"/>
            </p:cNvCxnSpPr>
            <p:nvPr/>
          </p:nvCxnSpPr>
          <p:spPr>
            <a:xfrm>
              <a:off x="1895828" y="4423153"/>
              <a:ext cx="619781" cy="39695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33A539-768F-9B40-89E3-E6488883DAEC}"/>
                </a:ext>
              </a:extLst>
            </p:cNvPr>
            <p:cNvSpPr/>
            <p:nvPr/>
          </p:nvSpPr>
          <p:spPr>
            <a:xfrm>
              <a:off x="2138821" y="3622739"/>
              <a:ext cx="616673" cy="4354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ysClr val="windowText" lastClr="000000"/>
                  </a:solidFill>
                </a:rPr>
                <a:t>N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67F7D43-AEFE-0048-9190-9D6FF265860D}"/>
                </a:ext>
              </a:extLst>
            </p:cNvPr>
            <p:cNvSpPr/>
            <p:nvPr/>
          </p:nvSpPr>
          <p:spPr>
            <a:xfrm>
              <a:off x="1985519" y="4244484"/>
              <a:ext cx="616673" cy="4354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ysClr val="windowText" lastClr="000000"/>
                  </a:solidFill>
                </a:rPr>
                <a:t>P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89BFC6D-20F4-3A45-8565-4DED3C6ED6E8}"/>
              </a:ext>
            </a:extLst>
          </p:cNvPr>
          <p:cNvSpPr/>
          <p:nvPr/>
        </p:nvSpPr>
        <p:spPr>
          <a:xfrm>
            <a:off x="6342956" y="2551610"/>
            <a:ext cx="554977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Huge</a:t>
            </a:r>
            <a:r>
              <a:rPr lang="zh-CN" altLang="en-US" sz="2800" dirty="0"/>
              <a:t> </a:t>
            </a:r>
            <a:r>
              <a:rPr lang="en-US" altLang="zh-CN" sz="2800" dirty="0"/>
              <a:t>size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training</a:t>
            </a:r>
            <a:r>
              <a:rPr lang="zh-CN" altLang="en-US" sz="2800" dirty="0"/>
              <a:t> </a:t>
            </a:r>
            <a:r>
              <a:rPr lang="en-US" altLang="zh-CN" sz="2800" dirty="0"/>
              <a:t>labels</a:t>
            </a:r>
          </a:p>
          <a:p>
            <a:r>
              <a:rPr lang="en-US" altLang="zh-CN" sz="2800" dirty="0"/>
              <a:t>	10000</a:t>
            </a:r>
            <a:r>
              <a:rPr lang="zh-CN" altLang="en-US" sz="2800" dirty="0"/>
              <a:t> </a:t>
            </a:r>
            <a:r>
              <a:rPr lang="en-US" altLang="zh-CN" sz="2800" dirty="0"/>
              <a:t>cells: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	10000</a:t>
            </a:r>
            <a:r>
              <a:rPr lang="zh-CN" altLang="en-US" sz="2800" dirty="0"/>
              <a:t> * </a:t>
            </a:r>
            <a:r>
              <a:rPr lang="en-US" altLang="zh-CN" sz="2800" dirty="0"/>
              <a:t>9999</a:t>
            </a:r>
            <a:r>
              <a:rPr lang="zh-CN" altLang="en-US" sz="2800" dirty="0"/>
              <a:t> </a:t>
            </a:r>
            <a:r>
              <a:rPr lang="en-US" altLang="zh-CN" sz="2800" dirty="0"/>
              <a:t>/</a:t>
            </a:r>
            <a:r>
              <a:rPr lang="zh-CN" altLang="en-US" sz="2800" dirty="0"/>
              <a:t> </a:t>
            </a:r>
            <a:r>
              <a:rPr lang="en-US" altLang="zh-CN" sz="2800" dirty="0"/>
              <a:t>2</a:t>
            </a:r>
            <a:r>
              <a:rPr lang="zh-CN" altLang="en-US" sz="2800" dirty="0"/>
              <a:t> </a:t>
            </a:r>
            <a:r>
              <a:rPr lang="en-US" altLang="zh-CN" sz="2800" dirty="0"/>
              <a:t>+</a:t>
            </a:r>
            <a:r>
              <a:rPr lang="zh-CN" altLang="en-US" sz="2800" dirty="0"/>
              <a:t> </a:t>
            </a:r>
            <a:r>
              <a:rPr lang="en-US" altLang="zh-CN" sz="2800" dirty="0"/>
              <a:t>10000</a:t>
            </a:r>
          </a:p>
          <a:p>
            <a:endParaRPr lang="en-US" altLang="zh-CN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Hard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generalize</a:t>
            </a:r>
          </a:p>
          <a:p>
            <a:r>
              <a:rPr lang="en-US" altLang="zh-CN" sz="2800" dirty="0"/>
              <a:t>	high</a:t>
            </a:r>
            <a:r>
              <a:rPr lang="zh-CN" altLang="en-US" sz="2800" dirty="0"/>
              <a:t> </a:t>
            </a:r>
            <a:r>
              <a:rPr lang="en-US" altLang="zh-CN" sz="2800" dirty="0"/>
              <a:t>similarity</a:t>
            </a:r>
          </a:p>
          <a:p>
            <a:endParaRPr lang="en-US" sz="2800" dirty="0"/>
          </a:p>
        </p:txBody>
      </p:sp>
      <p:sp>
        <p:nvSpPr>
          <p:cNvPr id="20" name="文本框 23">
            <a:extLst>
              <a:ext uri="{FF2B5EF4-FFF2-40B4-BE49-F238E27FC236}">
                <a16:creationId xmlns:a16="http://schemas.microsoft.com/office/drawing/2014/main" id="{4531A033-155E-DC43-B44F-D2363226EBCA}"/>
              </a:ext>
            </a:extLst>
          </p:cNvPr>
          <p:cNvSpPr txBox="1"/>
          <p:nvPr/>
        </p:nvSpPr>
        <p:spPr>
          <a:xfrm>
            <a:off x="599409" y="436687"/>
            <a:ext cx="11293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Define the APN trios for training</a:t>
            </a:r>
            <a:endParaRPr kumimoji="1" lang="zh-CN" altLang="en-US" sz="44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2830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436687"/>
            <a:ext cx="11293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Define the APN trios for training</a:t>
            </a:r>
            <a:endParaRPr kumimoji="1" lang="zh-CN" altLang="en-US" sz="44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C40AD93-2ABB-974E-AC66-4E675A269389}"/>
              </a:ext>
            </a:extLst>
          </p:cNvPr>
          <p:cNvGrpSpPr/>
          <p:nvPr/>
        </p:nvGrpSpPr>
        <p:grpSpPr>
          <a:xfrm>
            <a:off x="6422247" y="2573749"/>
            <a:ext cx="4986904" cy="2876997"/>
            <a:chOff x="-64153" y="3196579"/>
            <a:chExt cx="4986904" cy="287699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1FF930-BB02-7645-A9C9-33B95DE02378}"/>
                </a:ext>
              </a:extLst>
            </p:cNvPr>
            <p:cNvSpPr/>
            <p:nvPr/>
          </p:nvSpPr>
          <p:spPr>
            <a:xfrm rot="1109477">
              <a:off x="1405890" y="4091940"/>
              <a:ext cx="502920" cy="5029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FABDD85-63A0-7C46-B51A-AA7A11613079}"/>
                </a:ext>
              </a:extLst>
            </p:cNvPr>
            <p:cNvSpPr/>
            <p:nvPr/>
          </p:nvSpPr>
          <p:spPr>
            <a:xfrm rot="20938258">
              <a:off x="2472690" y="4709160"/>
              <a:ext cx="502920" cy="5029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B35CC8-B945-9245-AB6B-DF1B0D021195}"/>
                </a:ext>
              </a:extLst>
            </p:cNvPr>
            <p:cNvSpPr/>
            <p:nvPr/>
          </p:nvSpPr>
          <p:spPr>
            <a:xfrm rot="20693014">
              <a:off x="2975610" y="3498374"/>
              <a:ext cx="502920" cy="5029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C66D88-AF9B-BB4E-8AD4-FC3EBECBB1DF}"/>
                </a:ext>
              </a:extLst>
            </p:cNvPr>
            <p:cNvSpPr/>
            <p:nvPr/>
          </p:nvSpPr>
          <p:spPr>
            <a:xfrm>
              <a:off x="-64153" y="3941042"/>
              <a:ext cx="1596026" cy="8047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err="1">
                  <a:solidFill>
                    <a:sysClr val="windowText" lastClr="000000"/>
                  </a:solidFill>
                </a:rPr>
                <a:t>Group</a:t>
              </a:r>
              <a:r>
                <a:rPr lang="en-US" altLang="zh-CN" sz="2000" b="1" baseline="-25000" dirty="0" err="1">
                  <a:solidFill>
                    <a:sysClr val="windowText" lastClr="000000"/>
                  </a:solidFill>
                </a:rPr>
                <a:t>i</a:t>
              </a:r>
              <a:r>
                <a:rPr lang="zh-CN" altLang="en-US" sz="20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2000" dirty="0">
                  <a:solidFill>
                    <a:sysClr val="windowText" lastClr="000000"/>
                  </a:solidFill>
                </a:rPr>
                <a:t>from</a:t>
              </a:r>
              <a:r>
                <a:rPr lang="zh-CN" altLang="en-US" sz="20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2000" dirty="0">
                  <a:solidFill>
                    <a:sysClr val="windowText" lastClr="000000"/>
                  </a:solidFill>
                </a:rPr>
                <a:t>RNA-seq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89C102-29F3-C24A-844A-5C8CBA47A2D2}"/>
                </a:ext>
              </a:extLst>
            </p:cNvPr>
            <p:cNvSpPr/>
            <p:nvPr/>
          </p:nvSpPr>
          <p:spPr>
            <a:xfrm>
              <a:off x="2030477" y="5268861"/>
              <a:ext cx="1504929" cy="8047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err="1">
                  <a:solidFill>
                    <a:sysClr val="windowText" lastClr="000000"/>
                  </a:solidFill>
                </a:rPr>
                <a:t>Group</a:t>
              </a:r>
              <a:r>
                <a:rPr lang="en-US" altLang="zh-CN" sz="2000" b="1" baseline="-25000" dirty="0" err="1">
                  <a:solidFill>
                    <a:sysClr val="windowText" lastClr="000000"/>
                  </a:solidFill>
                </a:rPr>
                <a:t>i</a:t>
              </a:r>
              <a:r>
                <a:rPr lang="zh-CN" altLang="en-US" sz="20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2000" dirty="0">
                  <a:solidFill>
                    <a:sysClr val="windowText" lastClr="000000"/>
                  </a:solidFill>
                </a:rPr>
                <a:t>from</a:t>
              </a:r>
              <a:r>
                <a:rPr lang="zh-CN" altLang="en-US" sz="20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2000" dirty="0">
                  <a:solidFill>
                    <a:sysClr val="windowText" lastClr="000000"/>
                  </a:solidFill>
                </a:rPr>
                <a:t>ATAC-seq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C1AD30-4DBD-3747-A5F8-6AB49211EDA0}"/>
                </a:ext>
              </a:extLst>
            </p:cNvPr>
            <p:cNvSpPr/>
            <p:nvPr/>
          </p:nvSpPr>
          <p:spPr>
            <a:xfrm>
              <a:off x="3417822" y="3196579"/>
              <a:ext cx="1504929" cy="8047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err="1">
                  <a:solidFill>
                    <a:sysClr val="windowText" lastClr="000000"/>
                  </a:solidFill>
                </a:rPr>
                <a:t>Group</a:t>
              </a:r>
              <a:r>
                <a:rPr lang="en-US" altLang="zh-CN" sz="2000" b="1" baseline="-25000" dirty="0" err="1">
                  <a:solidFill>
                    <a:sysClr val="windowText" lastClr="000000"/>
                  </a:solidFill>
                </a:rPr>
                <a:t>j</a:t>
              </a:r>
              <a:r>
                <a:rPr lang="zh-CN" altLang="en-US" sz="20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2000" dirty="0">
                  <a:solidFill>
                    <a:sysClr val="windowText" lastClr="000000"/>
                  </a:solidFill>
                </a:rPr>
                <a:t>from</a:t>
              </a:r>
              <a:r>
                <a:rPr lang="zh-CN" altLang="en-US" sz="20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2000" dirty="0">
                  <a:solidFill>
                    <a:sysClr val="windowText" lastClr="000000"/>
                  </a:solidFill>
                </a:rPr>
                <a:t>ATAC-seq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6F55EC-B4B6-9147-B687-19F6AF2B73EC}"/>
                </a:ext>
              </a:extLst>
            </p:cNvPr>
            <p:cNvCxnSpPr>
              <a:stCxn id="9" idx="7"/>
              <a:endCxn id="11" idx="2"/>
            </p:cNvCxnSpPr>
            <p:nvPr/>
          </p:nvCxnSpPr>
          <p:spPr>
            <a:xfrm flipV="1">
              <a:off x="1882373" y="3815410"/>
              <a:ext cx="1101938" cy="41575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A155E2D-49BA-AA45-AE39-034AB4D82C10}"/>
                </a:ext>
              </a:extLst>
            </p:cNvPr>
            <p:cNvCxnSpPr>
              <a:cxnSpLocks/>
              <a:stCxn id="9" idx="6"/>
              <a:endCxn id="10" idx="1"/>
            </p:cNvCxnSpPr>
            <p:nvPr/>
          </p:nvCxnSpPr>
          <p:spPr>
            <a:xfrm>
              <a:off x="1895828" y="4423153"/>
              <a:ext cx="619781" cy="39695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50161E-A07E-E94B-9D07-DAFE171C0642}"/>
                </a:ext>
              </a:extLst>
            </p:cNvPr>
            <p:cNvSpPr/>
            <p:nvPr/>
          </p:nvSpPr>
          <p:spPr>
            <a:xfrm>
              <a:off x="2138821" y="3622739"/>
              <a:ext cx="616673" cy="4354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ysClr val="windowText" lastClr="000000"/>
                  </a:solidFill>
                </a:rPr>
                <a:t>N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F2BD49-57BB-064D-BA95-EAF556722F59}"/>
                </a:ext>
              </a:extLst>
            </p:cNvPr>
            <p:cNvSpPr/>
            <p:nvPr/>
          </p:nvSpPr>
          <p:spPr>
            <a:xfrm>
              <a:off x="1985519" y="4244484"/>
              <a:ext cx="616673" cy="4354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ysClr val="windowText" lastClr="000000"/>
                  </a:solidFill>
                </a:rPr>
                <a:t>P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F4FE95C-00F4-FD46-9EFA-DAC469D1A453}"/>
              </a:ext>
            </a:extLst>
          </p:cNvPr>
          <p:cNvSpPr/>
          <p:nvPr/>
        </p:nvSpPr>
        <p:spPr>
          <a:xfrm>
            <a:off x="970139" y="1860329"/>
            <a:ext cx="45106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</a:rPr>
              <a:t>Groups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>
                <a:solidFill>
                  <a:prstClr val="black"/>
                </a:solidFill>
              </a:rPr>
              <a:t>defined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>
                <a:solidFill>
                  <a:prstClr val="black"/>
                </a:solidFill>
              </a:rPr>
              <a:t>by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>
                <a:solidFill>
                  <a:prstClr val="black"/>
                </a:solidFill>
              </a:rPr>
              <a:t>KNN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>
                <a:solidFill>
                  <a:prstClr val="black"/>
                </a:solidFill>
              </a:rPr>
              <a:t>graph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8CBBAB-09F2-8840-B7E6-EBAF33D38AFB}"/>
              </a:ext>
            </a:extLst>
          </p:cNvPr>
          <p:cNvGrpSpPr/>
          <p:nvPr/>
        </p:nvGrpSpPr>
        <p:grpSpPr>
          <a:xfrm>
            <a:off x="1248527" y="2534296"/>
            <a:ext cx="3916117" cy="2546263"/>
            <a:chOff x="5046294" y="4797531"/>
            <a:chExt cx="1857927" cy="120802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77B7997-FB98-474D-BEF3-43CFE991CB08}"/>
                </a:ext>
              </a:extLst>
            </p:cNvPr>
            <p:cNvSpPr/>
            <p:nvPr/>
          </p:nvSpPr>
          <p:spPr>
            <a:xfrm>
              <a:off x="5345451" y="5530667"/>
              <a:ext cx="218169" cy="218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4AE9A5D-109D-CA4E-80C2-8EF3C7D11556}"/>
                </a:ext>
              </a:extLst>
            </p:cNvPr>
            <p:cNvSpPr/>
            <p:nvPr/>
          </p:nvSpPr>
          <p:spPr>
            <a:xfrm>
              <a:off x="6686052" y="5524078"/>
              <a:ext cx="218169" cy="218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5820F09-9AF2-0D45-9EC0-7E68F2662861}"/>
                </a:ext>
              </a:extLst>
            </p:cNvPr>
            <p:cNvSpPr/>
            <p:nvPr/>
          </p:nvSpPr>
          <p:spPr>
            <a:xfrm>
              <a:off x="5708090" y="5134700"/>
              <a:ext cx="218169" cy="218170"/>
            </a:xfrm>
            <a:prstGeom prst="ellipse">
              <a:avLst/>
            </a:prstGeom>
            <a:solidFill>
              <a:schemeClr val="accent1">
                <a:tint val="66000"/>
                <a:satMod val="1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1B68E8F-DAF8-F944-B0F9-8CC36B3AA65A}"/>
                </a:ext>
              </a:extLst>
            </p:cNvPr>
            <p:cNvSpPr/>
            <p:nvPr/>
          </p:nvSpPr>
          <p:spPr>
            <a:xfrm>
              <a:off x="5046294" y="5312498"/>
              <a:ext cx="218169" cy="218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8B7C7C-4137-1C4B-87F2-B09F44E7F62F}"/>
                </a:ext>
              </a:extLst>
            </p:cNvPr>
            <p:cNvSpPr/>
            <p:nvPr/>
          </p:nvSpPr>
          <p:spPr>
            <a:xfrm>
              <a:off x="5079350" y="5787387"/>
              <a:ext cx="218169" cy="218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B6B962E-733A-F149-B8E9-24222A7301F5}"/>
                </a:ext>
              </a:extLst>
            </p:cNvPr>
            <p:cNvSpPr/>
            <p:nvPr/>
          </p:nvSpPr>
          <p:spPr>
            <a:xfrm>
              <a:off x="6290513" y="5260168"/>
              <a:ext cx="218169" cy="218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en-US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64A831E-5C11-3C47-8375-0EF661261EF1}"/>
                </a:ext>
              </a:extLst>
            </p:cNvPr>
            <p:cNvCxnSpPr>
              <a:cxnSpLocks/>
              <a:stCxn id="25" idx="5"/>
              <a:endCxn id="21" idx="1"/>
            </p:cNvCxnSpPr>
            <p:nvPr/>
          </p:nvCxnSpPr>
          <p:spPr>
            <a:xfrm>
              <a:off x="5232513" y="5498717"/>
              <a:ext cx="144889" cy="639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193087-F1C7-F047-B11A-1A53027DEEB8}"/>
                </a:ext>
              </a:extLst>
            </p:cNvPr>
            <p:cNvCxnSpPr>
              <a:cxnSpLocks/>
              <a:stCxn id="26" idx="7"/>
              <a:endCxn id="21" idx="3"/>
            </p:cNvCxnSpPr>
            <p:nvPr/>
          </p:nvCxnSpPr>
          <p:spPr>
            <a:xfrm flipV="1">
              <a:off x="5265569" y="5716886"/>
              <a:ext cx="111833" cy="1024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5F58FCB-6B79-A740-9FAE-FE70A9767B62}"/>
                </a:ext>
              </a:extLst>
            </p:cNvPr>
            <p:cNvCxnSpPr>
              <a:cxnSpLocks/>
              <a:stCxn id="22" idx="1"/>
              <a:endCxn id="27" idx="6"/>
            </p:cNvCxnSpPr>
            <p:nvPr/>
          </p:nvCxnSpPr>
          <p:spPr>
            <a:xfrm flipH="1" flipV="1">
              <a:off x="6508682" y="5369253"/>
              <a:ext cx="209320" cy="1867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523352-F875-604E-9613-0CB1948808AD}"/>
                </a:ext>
              </a:extLst>
            </p:cNvPr>
            <p:cNvCxnSpPr>
              <a:cxnSpLocks/>
              <a:stCxn id="26" idx="0"/>
              <a:endCxn id="25" idx="4"/>
            </p:cNvCxnSpPr>
            <p:nvPr/>
          </p:nvCxnSpPr>
          <p:spPr>
            <a:xfrm flipH="1" flipV="1">
              <a:off x="5155379" y="5530667"/>
              <a:ext cx="33056" cy="256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C6B4168-B1D6-3249-A5C7-3E2CA6FD89CF}"/>
                </a:ext>
              </a:extLst>
            </p:cNvPr>
            <p:cNvSpPr/>
            <p:nvPr/>
          </p:nvSpPr>
          <p:spPr>
            <a:xfrm>
              <a:off x="6334555" y="5678302"/>
              <a:ext cx="218169" cy="218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E8FA9A0-DC92-9A48-B873-7CE6CA0C4361}"/>
                </a:ext>
              </a:extLst>
            </p:cNvPr>
            <p:cNvCxnSpPr>
              <a:cxnSpLocks/>
              <a:stCxn id="27" idx="4"/>
              <a:endCxn id="32" idx="0"/>
            </p:cNvCxnSpPr>
            <p:nvPr/>
          </p:nvCxnSpPr>
          <p:spPr>
            <a:xfrm>
              <a:off x="6399598" y="5478337"/>
              <a:ext cx="44042" cy="1999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B8DD024-E23F-4948-BDC1-0DA182E61BB2}"/>
                </a:ext>
              </a:extLst>
            </p:cNvPr>
            <p:cNvCxnSpPr>
              <a:cxnSpLocks/>
              <a:stCxn id="22" idx="3"/>
              <a:endCxn id="32" idx="6"/>
            </p:cNvCxnSpPr>
            <p:nvPr/>
          </p:nvCxnSpPr>
          <p:spPr>
            <a:xfrm flipH="1">
              <a:off x="6552724" y="5710298"/>
              <a:ext cx="165278" cy="770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CBCAC8F-63F3-A34E-AB3F-7EDF4E00355F}"/>
                </a:ext>
              </a:extLst>
            </p:cNvPr>
            <p:cNvSpPr/>
            <p:nvPr/>
          </p:nvSpPr>
          <p:spPr>
            <a:xfrm>
              <a:off x="5549968" y="4797531"/>
              <a:ext cx="218169" cy="218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en-US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6340976-E88D-C042-8953-E19879A42A50}"/>
                </a:ext>
              </a:extLst>
            </p:cNvPr>
            <p:cNvCxnSpPr>
              <a:cxnSpLocks/>
              <a:stCxn id="35" idx="4"/>
              <a:endCxn id="23" idx="1"/>
            </p:cNvCxnSpPr>
            <p:nvPr/>
          </p:nvCxnSpPr>
          <p:spPr>
            <a:xfrm>
              <a:off x="5659053" y="5015701"/>
              <a:ext cx="80987" cy="1509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9A89A5-EEF0-7244-BC64-61F1BB6ED0C5}"/>
              </a:ext>
            </a:extLst>
          </p:cNvPr>
          <p:cNvCxnSpPr/>
          <p:nvPr/>
        </p:nvCxnSpPr>
        <p:spPr>
          <a:xfrm>
            <a:off x="5480797" y="3969291"/>
            <a:ext cx="9027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F7907BC-879F-6F49-B362-547FF270695F}"/>
              </a:ext>
            </a:extLst>
          </p:cNvPr>
          <p:cNvSpPr/>
          <p:nvPr/>
        </p:nvSpPr>
        <p:spPr>
          <a:xfrm>
            <a:off x="951257" y="5536456"/>
            <a:ext cx="75656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prstClr val="black"/>
                </a:solidFill>
              </a:rPr>
              <a:t>*</a:t>
            </a:r>
            <a:r>
              <a:rPr lang="en-US" altLang="zh-CN" sz="2800" dirty="0">
                <a:solidFill>
                  <a:prstClr val="black"/>
                </a:solidFill>
              </a:rPr>
              <a:t>Neighbors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>
                <a:solidFill>
                  <a:prstClr val="black"/>
                </a:solidFill>
              </a:rPr>
              <a:t>are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>
                <a:solidFill>
                  <a:prstClr val="black"/>
                </a:solidFill>
              </a:rPr>
              <a:t>compensating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>
                <a:solidFill>
                  <a:prstClr val="black"/>
                </a:solidFill>
              </a:rPr>
              <a:t>each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>
                <a:solidFill>
                  <a:prstClr val="black"/>
                </a:solidFill>
              </a:rPr>
              <a:t>other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>
                <a:solidFill>
                  <a:prstClr val="black"/>
                </a:solidFill>
              </a:rPr>
              <a:t>for</a:t>
            </a:r>
            <a:r>
              <a:rPr lang="zh-CN" altLang="en-US" sz="2800" dirty="0">
                <a:solidFill>
                  <a:prstClr val="black"/>
                </a:solidFill>
              </a:rPr>
              <a:t>   </a:t>
            </a:r>
            <a:endParaRPr lang="en-US" altLang="zh-CN" sz="2800" dirty="0">
              <a:solidFill>
                <a:prstClr val="black"/>
              </a:solidFill>
            </a:endParaRPr>
          </a:p>
          <a:p>
            <a:r>
              <a:rPr lang="zh-CN" altLang="en-US" sz="2800" dirty="0">
                <a:solidFill>
                  <a:prstClr val="black"/>
                </a:solidFill>
              </a:rPr>
              <a:t>  </a:t>
            </a:r>
            <a:r>
              <a:rPr lang="en-US" altLang="zh-CN" sz="2800" dirty="0">
                <a:solidFill>
                  <a:prstClr val="black"/>
                </a:solidFill>
              </a:rPr>
              <a:t>undetected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>
                <a:solidFill>
                  <a:prstClr val="black"/>
                </a:solidFill>
              </a:rPr>
              <a:t>genes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>
                <a:solidFill>
                  <a:prstClr val="black"/>
                </a:solidFill>
              </a:rPr>
              <a:t>due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>
                <a:solidFill>
                  <a:prstClr val="black"/>
                </a:solidFill>
              </a:rPr>
              <a:t>to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>
                <a:solidFill>
                  <a:prstClr val="black"/>
                </a:solidFill>
              </a:rPr>
              <a:t>the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>
                <a:solidFill>
                  <a:prstClr val="black"/>
                </a:solidFill>
              </a:rPr>
              <a:t>sparsity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84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436687"/>
            <a:ext cx="11293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r>
              <a:rPr kumimoji="1" lang="zh-CN" altLang="en-US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Evaluation</a:t>
            </a:r>
            <a:endParaRPr kumimoji="1" lang="zh-CN" altLang="en-US" sz="44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6FADF7-DB51-0340-9B78-CC62F995E7AE}"/>
              </a:ext>
            </a:extLst>
          </p:cNvPr>
          <p:cNvSpPr txBox="1">
            <a:spLocks/>
          </p:cNvSpPr>
          <p:nvPr/>
        </p:nvSpPr>
        <p:spPr>
          <a:xfrm>
            <a:off x="599409" y="195639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Identity</a:t>
            </a:r>
            <a:r>
              <a:rPr lang="zh-CN" altLang="en-US" dirty="0"/>
              <a:t> </a:t>
            </a:r>
            <a:r>
              <a:rPr lang="en-US" altLang="zh-CN" dirty="0"/>
              <a:t>accuracy:</a:t>
            </a:r>
            <a:r>
              <a:rPr lang="zh-CN" altLang="en-US" dirty="0"/>
              <a:t> </a:t>
            </a:r>
            <a:r>
              <a:rPr lang="en-US" altLang="zh-CN" dirty="0"/>
              <a:t>whether</a:t>
            </a:r>
            <a:r>
              <a:rPr lang="zh-CN" altLang="en-US" dirty="0"/>
              <a:t> </a:t>
            </a:r>
            <a:r>
              <a:rPr lang="en-US" altLang="zh-CN" dirty="0"/>
              <a:t>identical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RNA-seq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ATAC-seq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predicted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identical</a:t>
            </a:r>
          </a:p>
          <a:p>
            <a:endParaRPr lang="en-US" altLang="zh-CN" dirty="0"/>
          </a:p>
          <a:p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</a:p>
          <a:p>
            <a:endParaRPr lang="en-US" altLang="zh-CN" dirty="0"/>
          </a:p>
          <a:p>
            <a:r>
              <a:rPr lang="en-US" altLang="zh-CN" dirty="0"/>
              <a:t>Silhouette score: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</a:p>
          <a:p>
            <a:pPr lvl="1"/>
            <a:r>
              <a:rPr lang="en-US" altLang="zh-CN" dirty="0"/>
              <a:t>Clusters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separated</a:t>
            </a:r>
          </a:p>
          <a:p>
            <a:pPr lvl="1"/>
            <a:r>
              <a:rPr lang="en-US" altLang="zh-CN" dirty="0"/>
              <a:t>Modalities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merged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72975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4924540"/>
          </a:xfrm>
          <a:prstGeom prst="rect">
            <a:avLst/>
          </a:prstGeom>
          <a:solidFill>
            <a:srgbClr val="1F3D7B"/>
          </a:solidFill>
          <a:ln>
            <a:solidFill>
              <a:srgbClr val="1F3D7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5012675"/>
            <a:ext cx="12192000" cy="1845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7B622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53847" y="1800550"/>
            <a:ext cx="92842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Thanks</a:t>
            </a: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your</a:t>
            </a: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time!</a:t>
            </a:r>
          </a:p>
          <a:p>
            <a:pPr algn="ctr"/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kumimoji="1" lang="en-US" altLang="zh-CN" sz="4000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Any</a:t>
            </a:r>
            <a:r>
              <a:rPr kumimoji="1" lang="zh-CN" altLang="en-US" sz="4000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suggestions?</a:t>
            </a:r>
            <a:endParaRPr kumimoji="1" lang="zh-CN" altLang="en-US" sz="4000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37263" y="5152079"/>
            <a:ext cx="6117465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Chaozhong</a:t>
            </a:r>
            <a:r>
              <a:rPr kumimoji="1" lang="zh-CN" altLang="en-US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Liu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Supervisor: Dr. Zhandong Liu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Program: Quantitative and Computational Biosciences</a:t>
            </a:r>
          </a:p>
        </p:txBody>
      </p:sp>
    </p:spTree>
    <p:extLst>
      <p:ext uri="{BB962C8B-B14F-4D97-AF65-F5344CB8AC3E}">
        <p14:creationId xmlns:p14="http://schemas.microsoft.com/office/powerpoint/2010/main" val="3856479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9409" y="436687"/>
            <a:ext cx="11293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Benchmark dataset to evaluate the correlation</a:t>
            </a:r>
            <a:endParaRPr kumimoji="1" lang="zh-CN" altLang="en-US" sz="36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D0F620AB-C0AF-47BA-A0A2-2711F91207F8}"/>
              </a:ext>
            </a:extLst>
          </p:cNvPr>
          <p:cNvSpPr txBox="1"/>
          <p:nvPr/>
        </p:nvSpPr>
        <p:spPr>
          <a:xfrm>
            <a:off x="814561" y="1996125"/>
            <a:ext cx="102061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SNARE-seq technique measures </a:t>
            </a:r>
            <a:r>
              <a:rPr lang="en-US" sz="2200" dirty="0">
                <a:solidFill>
                  <a:srgbClr val="FF0000"/>
                </a:solidFill>
              </a:rPr>
              <a:t>expression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FF0000"/>
                </a:solidFill>
              </a:rPr>
              <a:t>chromatin accessibility </a:t>
            </a:r>
            <a:r>
              <a:rPr lang="en-US" sz="2200" dirty="0"/>
              <a:t>simultaneously.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3FBAE7-BAD8-49FE-8975-1608DE00FD89}"/>
              </a:ext>
            </a:extLst>
          </p:cNvPr>
          <p:cNvGrpSpPr/>
          <p:nvPr/>
        </p:nvGrpSpPr>
        <p:grpSpPr>
          <a:xfrm>
            <a:off x="1196041" y="2736305"/>
            <a:ext cx="10100058" cy="2288419"/>
            <a:chOff x="289941" y="2619242"/>
            <a:chExt cx="11602790" cy="2628900"/>
          </a:xfrm>
        </p:grpSpPr>
        <p:pic>
          <p:nvPicPr>
            <p:cNvPr id="7" name="内容占位符 4" descr="图片包含 游戏机, 钟表&#10;&#10;描述已自动生成">
              <a:extLst>
                <a:ext uri="{FF2B5EF4-FFF2-40B4-BE49-F238E27FC236}">
                  <a16:creationId xmlns:a16="http://schemas.microsoft.com/office/drawing/2014/main" id="{AD3EBD15-C3CA-462D-9F30-10EDFDB66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41" y="2619242"/>
              <a:ext cx="10515600" cy="2628900"/>
            </a:xfrm>
            <a:prstGeom prst="rect">
              <a:avLst/>
            </a:prstGeom>
          </p:spPr>
        </p:pic>
        <p:sp>
          <p:nvSpPr>
            <p:cNvPr id="9" name="文本框 2">
              <a:extLst>
                <a:ext uri="{FF2B5EF4-FFF2-40B4-BE49-F238E27FC236}">
                  <a16:creationId xmlns:a16="http://schemas.microsoft.com/office/drawing/2014/main" id="{DB57A315-4EEA-4657-8F66-A456D37502EF}"/>
                </a:ext>
              </a:extLst>
            </p:cNvPr>
            <p:cNvSpPr txBox="1"/>
            <p:nvPr/>
          </p:nvSpPr>
          <p:spPr>
            <a:xfrm>
              <a:off x="10553329" y="4357431"/>
              <a:ext cx="12159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snRNA-seq</a:t>
              </a:r>
              <a:endParaRPr lang="en-US" sz="1400" dirty="0"/>
            </a:p>
          </p:txBody>
        </p:sp>
        <p:sp>
          <p:nvSpPr>
            <p:cNvPr id="10" name="文本框 7">
              <a:extLst>
                <a:ext uri="{FF2B5EF4-FFF2-40B4-BE49-F238E27FC236}">
                  <a16:creationId xmlns:a16="http://schemas.microsoft.com/office/drawing/2014/main" id="{6C648B22-1175-4B69-9189-E5D2E5776AB7}"/>
                </a:ext>
              </a:extLst>
            </p:cNvPr>
            <p:cNvSpPr txBox="1"/>
            <p:nvPr/>
          </p:nvSpPr>
          <p:spPr>
            <a:xfrm>
              <a:off x="10553329" y="3715949"/>
              <a:ext cx="1339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snATAC</a:t>
              </a:r>
              <a:r>
                <a:rPr lang="en-US" altLang="zh-CN" sz="1400" dirty="0"/>
                <a:t>-seq</a:t>
              </a:r>
              <a:endParaRPr lang="en-US" sz="1400" dirty="0"/>
            </a:p>
          </p:txBody>
        </p:sp>
        <p:sp>
          <p:nvSpPr>
            <p:cNvPr id="11" name="文本框 3">
              <a:extLst>
                <a:ext uri="{FF2B5EF4-FFF2-40B4-BE49-F238E27FC236}">
                  <a16:creationId xmlns:a16="http://schemas.microsoft.com/office/drawing/2014/main" id="{21B3B79C-3882-4010-9B0C-EB526A660332}"/>
                </a:ext>
              </a:extLst>
            </p:cNvPr>
            <p:cNvSpPr txBox="1"/>
            <p:nvPr/>
          </p:nvSpPr>
          <p:spPr>
            <a:xfrm>
              <a:off x="8583046" y="4925386"/>
              <a:ext cx="3003401" cy="247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800" dirty="0"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Song Chen, </a:t>
              </a:r>
              <a:r>
                <a:rPr lang="en-US" sz="800" dirty="0">
                  <a:latin typeface="Arial" panose="020B0604020202020204" pitchFamily="34" charset="0"/>
                  <a:ea typeface="宋体" panose="02010600030101010101" pitchFamily="2" charset="-122"/>
                </a:rPr>
                <a:t>et</a:t>
              </a:r>
              <a:r>
                <a:rPr lang="zh-CN" altLang="en-US" sz="800" dirty="0"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  <a:r>
                <a:rPr lang="en-US" altLang="zh-CN" sz="800" dirty="0">
                  <a:latin typeface="Arial" panose="020B0604020202020204" pitchFamily="34" charset="0"/>
                  <a:ea typeface="宋体" panose="02010600030101010101" pitchFamily="2" charset="-122"/>
                </a:rPr>
                <a:t>al. 2019. Nature Biotechnology.</a:t>
              </a:r>
              <a:r>
                <a:rPr lang="zh-CN" altLang="en-US" sz="800" dirty="0"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  <a:endParaRPr lang="en-US" sz="800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BD19CD0-768E-414C-A22F-79492AE84108}"/>
              </a:ext>
            </a:extLst>
          </p:cNvPr>
          <p:cNvSpPr/>
          <p:nvPr/>
        </p:nvSpPr>
        <p:spPr>
          <a:xfrm>
            <a:off x="1216006" y="6151171"/>
            <a:ext cx="9865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Reference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Song Chen, et</a:t>
            </a:r>
            <a:r>
              <a:rPr lang="zh-CN" altLang="en-US" sz="1600" dirty="0"/>
              <a:t> </a:t>
            </a:r>
            <a:r>
              <a:rPr lang="en-US" altLang="zh-CN" sz="1600" dirty="0"/>
              <a:t>al. High-throughput sequencing of the transcriptome and chromatin accessibility in the same cell. Nat </a:t>
            </a:r>
            <a:r>
              <a:rPr lang="en-US" altLang="zh-CN" sz="1600" dirty="0" err="1"/>
              <a:t>Biotechnol</a:t>
            </a:r>
            <a:r>
              <a:rPr lang="en-US" altLang="zh-CN" sz="1600" dirty="0"/>
              <a:t> 37(12):1452-1457 (2019).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1D814-D9A1-EA4E-94E5-F959CE3EB638}"/>
              </a:ext>
            </a:extLst>
          </p:cNvPr>
          <p:cNvSpPr/>
          <p:nvPr/>
        </p:nvSpPr>
        <p:spPr>
          <a:xfrm>
            <a:off x="1196041" y="5084920"/>
            <a:ext cx="9399618" cy="756745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solidFill>
                  <a:sysClr val="windowText" lastClr="000000"/>
                </a:solidFill>
              </a:rPr>
              <a:t>In</a:t>
            </a:r>
            <a:r>
              <a:rPr lang="zh-CN" altLang="en-US" sz="22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200" dirty="0">
                <a:solidFill>
                  <a:sysClr val="windowText" lastClr="000000"/>
                </a:solidFill>
              </a:rPr>
              <a:t>one</a:t>
            </a:r>
            <a:r>
              <a:rPr lang="zh-CN" altLang="en-US" sz="22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200" dirty="0">
                <a:solidFill>
                  <a:sysClr val="windowText" lastClr="000000"/>
                </a:solidFill>
              </a:rPr>
              <a:t>cell,</a:t>
            </a:r>
            <a:r>
              <a:rPr lang="zh-CN" altLang="en-US" sz="22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200" dirty="0">
                <a:solidFill>
                  <a:sysClr val="windowText" lastClr="000000"/>
                </a:solidFill>
              </a:rPr>
              <a:t>does</a:t>
            </a:r>
            <a:r>
              <a:rPr lang="zh-CN" altLang="en-US" sz="22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200" dirty="0">
                <a:solidFill>
                  <a:sysClr val="windowText" lastClr="000000"/>
                </a:solidFill>
              </a:rPr>
              <a:t>a</a:t>
            </a:r>
            <a:r>
              <a:rPr lang="zh-CN" altLang="en-US" sz="22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200" dirty="0">
                <a:solidFill>
                  <a:sysClr val="windowText" lastClr="000000"/>
                </a:solidFill>
              </a:rPr>
              <a:t>more</a:t>
            </a:r>
            <a:r>
              <a:rPr lang="zh-CN" altLang="en-US" sz="22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200" dirty="0">
                <a:solidFill>
                  <a:sysClr val="windowText" lastClr="000000"/>
                </a:solidFill>
              </a:rPr>
              <a:t>open</a:t>
            </a:r>
            <a:r>
              <a:rPr lang="zh-CN" altLang="en-US" sz="22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200" dirty="0">
                <a:solidFill>
                  <a:sysClr val="windowText" lastClr="000000"/>
                </a:solidFill>
              </a:rPr>
              <a:t>promoter</a:t>
            </a:r>
            <a:r>
              <a:rPr lang="zh-CN" altLang="en-US" sz="22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200" dirty="0">
                <a:solidFill>
                  <a:sysClr val="windowText" lastClr="000000"/>
                </a:solidFill>
              </a:rPr>
              <a:t>region</a:t>
            </a:r>
            <a:r>
              <a:rPr lang="zh-CN" altLang="en-US" sz="22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200" dirty="0">
                <a:solidFill>
                  <a:sysClr val="windowText" lastClr="000000"/>
                </a:solidFill>
              </a:rPr>
              <a:t>indicate</a:t>
            </a:r>
            <a:r>
              <a:rPr lang="zh-CN" altLang="en-US" sz="22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200" dirty="0">
                <a:solidFill>
                  <a:sysClr val="windowText" lastClr="000000"/>
                </a:solidFill>
              </a:rPr>
              <a:t>a</a:t>
            </a:r>
            <a:r>
              <a:rPr lang="zh-CN" altLang="en-US" sz="22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200" dirty="0">
                <a:solidFill>
                  <a:sysClr val="windowText" lastClr="000000"/>
                </a:solidFill>
              </a:rPr>
              <a:t>higher</a:t>
            </a:r>
            <a:r>
              <a:rPr lang="zh-CN" altLang="en-US" sz="22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200" dirty="0">
                <a:solidFill>
                  <a:sysClr val="windowText" lastClr="000000"/>
                </a:solidFill>
              </a:rPr>
              <a:t>gene</a:t>
            </a:r>
            <a:r>
              <a:rPr lang="zh-CN" altLang="en-US" sz="22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200" dirty="0">
                <a:solidFill>
                  <a:sysClr val="windowText" lastClr="000000"/>
                </a:solidFill>
              </a:rPr>
              <a:t>expression?</a:t>
            </a:r>
            <a:endParaRPr lang="en-US" sz="2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77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60166" y="113280"/>
            <a:ext cx="112933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Promoter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accessibility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shows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weak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correlation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gene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expression</a:t>
            </a:r>
            <a:endParaRPr kumimoji="1" lang="zh-CN" altLang="en-US" sz="40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7B2658-8D5E-AE4F-8743-D85815FCF13A}"/>
              </a:ext>
            </a:extLst>
          </p:cNvPr>
          <p:cNvGrpSpPr/>
          <p:nvPr/>
        </p:nvGrpSpPr>
        <p:grpSpPr>
          <a:xfrm>
            <a:off x="385938" y="3774488"/>
            <a:ext cx="3608332" cy="1080477"/>
            <a:chOff x="385954" y="2378350"/>
            <a:chExt cx="3608332" cy="108047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160F691-3E59-9A4F-A85D-9E905609F2E5}"/>
                </a:ext>
              </a:extLst>
            </p:cNvPr>
            <p:cNvGrpSpPr/>
            <p:nvPr/>
          </p:nvGrpSpPr>
          <p:grpSpPr>
            <a:xfrm>
              <a:off x="385954" y="2378350"/>
              <a:ext cx="3608332" cy="1080477"/>
              <a:chOff x="7717369" y="3503011"/>
              <a:chExt cx="3608332" cy="108047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FC95284-577D-1D40-9F5B-536DB07E117A}"/>
                  </a:ext>
                </a:extLst>
              </p:cNvPr>
              <p:cNvGrpSpPr/>
              <p:nvPr/>
            </p:nvGrpSpPr>
            <p:grpSpPr>
              <a:xfrm>
                <a:off x="7865577" y="3731885"/>
                <a:ext cx="3460124" cy="489236"/>
                <a:chOff x="7866845" y="3846921"/>
                <a:chExt cx="3460124" cy="489236"/>
              </a:xfrm>
            </p:grpSpPr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0BEAFEFB-55C1-214B-982E-13EF83694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6126"/>
                <a:stretch/>
              </p:blipFill>
              <p:spPr>
                <a:xfrm>
                  <a:off x="7866845" y="3902874"/>
                  <a:ext cx="3460124" cy="352738"/>
                </a:xfrm>
                <a:prstGeom prst="rect">
                  <a:avLst/>
                </a:prstGeom>
              </p:spPr>
            </p:pic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47F0807-A963-A742-AE2F-1AE85163FFCC}"/>
                    </a:ext>
                  </a:extLst>
                </p:cNvPr>
                <p:cNvSpPr/>
                <p:nvPr/>
              </p:nvSpPr>
              <p:spPr>
                <a:xfrm>
                  <a:off x="7955756" y="3865905"/>
                  <a:ext cx="342900" cy="1119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4D4FCE66-CB8A-A345-A645-BEF4EF37D147}"/>
                    </a:ext>
                  </a:extLst>
                </p:cNvPr>
                <p:cNvSpPr/>
                <p:nvPr/>
              </p:nvSpPr>
              <p:spPr>
                <a:xfrm>
                  <a:off x="9338887" y="3846921"/>
                  <a:ext cx="342900" cy="1119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997E2AC-48FF-4B44-B3F5-6A84352A405D}"/>
                    </a:ext>
                  </a:extLst>
                </p:cNvPr>
                <p:cNvSpPr/>
                <p:nvPr/>
              </p:nvSpPr>
              <p:spPr>
                <a:xfrm>
                  <a:off x="10908131" y="3846921"/>
                  <a:ext cx="342900" cy="1119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43820645-E969-0B48-AA4A-3E4C1333BB86}"/>
                    </a:ext>
                  </a:extLst>
                </p:cNvPr>
                <p:cNvSpPr/>
                <p:nvPr/>
              </p:nvSpPr>
              <p:spPr>
                <a:xfrm>
                  <a:off x="8709840" y="4224251"/>
                  <a:ext cx="903266" cy="1119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5AB9160-8AB3-EB48-B2C7-05653B7C1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7545" y="4216341"/>
                <a:ext cx="0" cy="13716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C5E9E93-89D5-5645-B28C-229D4182B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8021" y="4223502"/>
                <a:ext cx="209549" cy="0"/>
              </a:xfrm>
              <a:prstGeom prst="line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文本框 4">
                <a:extLst>
                  <a:ext uri="{FF2B5EF4-FFF2-40B4-BE49-F238E27FC236}">
                    <a16:creationId xmlns:a16="http://schemas.microsoft.com/office/drawing/2014/main" id="{1938EE50-93B4-6341-A640-9C81D263EBD4}"/>
                  </a:ext>
                </a:extLst>
              </p:cNvPr>
              <p:cNvSpPr txBox="1"/>
              <p:nvPr/>
            </p:nvSpPr>
            <p:spPr>
              <a:xfrm>
                <a:off x="9452454" y="4325653"/>
                <a:ext cx="126760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 X promoter</a:t>
                </a:r>
                <a:endPara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0EB87CD-5906-DE4C-85BD-A22415286B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14801" y="4248279"/>
                <a:ext cx="0" cy="914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文本框 4">
                <a:extLst>
                  <a:ext uri="{FF2B5EF4-FFF2-40B4-BE49-F238E27FC236}">
                    <a16:creationId xmlns:a16="http://schemas.microsoft.com/office/drawing/2014/main" id="{E6D45AC6-293A-584B-9AC9-DC90E5781B2E}"/>
                  </a:ext>
                </a:extLst>
              </p:cNvPr>
              <p:cNvSpPr txBox="1"/>
              <p:nvPr/>
            </p:nvSpPr>
            <p:spPr>
              <a:xfrm>
                <a:off x="7717369" y="4329572"/>
                <a:ext cx="40856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3kb</a:t>
                </a:r>
                <a:endPara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文本框 4">
                <a:extLst>
                  <a:ext uri="{FF2B5EF4-FFF2-40B4-BE49-F238E27FC236}">
                    <a16:creationId xmlns:a16="http://schemas.microsoft.com/office/drawing/2014/main" id="{1C45250D-87E7-A845-8A53-241FB06EE798}"/>
                  </a:ext>
                </a:extLst>
              </p:cNvPr>
              <p:cNvSpPr txBox="1"/>
              <p:nvPr/>
            </p:nvSpPr>
            <p:spPr>
              <a:xfrm>
                <a:off x="7736575" y="3503011"/>
                <a:ext cx="15896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scATAC</a:t>
                </a:r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-seq</a:t>
                </a:r>
                <a:endPara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B3DABEC-ACE2-3143-9F8C-EEA11AE067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5577" y="4344165"/>
                <a:ext cx="34601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本框 4">
                <a:extLst>
                  <a:ext uri="{FF2B5EF4-FFF2-40B4-BE49-F238E27FC236}">
                    <a16:creationId xmlns:a16="http://schemas.microsoft.com/office/drawing/2014/main" id="{2CCDF8BF-DC6D-8E47-9D0C-34B4827ED2E4}"/>
                  </a:ext>
                </a:extLst>
              </p:cNvPr>
              <p:cNvSpPr txBox="1"/>
              <p:nvPr/>
            </p:nvSpPr>
            <p:spPr>
              <a:xfrm>
                <a:off x="7854237" y="4059799"/>
                <a:ext cx="65108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Peaks 1</a:t>
                </a:r>
                <a:endPara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文本框 4">
                <a:extLst>
                  <a:ext uri="{FF2B5EF4-FFF2-40B4-BE49-F238E27FC236}">
                    <a16:creationId xmlns:a16="http://schemas.microsoft.com/office/drawing/2014/main" id="{2297D051-E089-4745-8101-41A3A816B0DA}"/>
                  </a:ext>
                </a:extLst>
              </p:cNvPr>
              <p:cNvSpPr txBox="1"/>
              <p:nvPr/>
            </p:nvSpPr>
            <p:spPr>
              <a:xfrm>
                <a:off x="8741385" y="4059166"/>
                <a:ext cx="65108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Peaks 2</a:t>
                </a:r>
                <a:endPara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0" name="文本框 4">
              <a:extLst>
                <a:ext uri="{FF2B5EF4-FFF2-40B4-BE49-F238E27FC236}">
                  <a16:creationId xmlns:a16="http://schemas.microsoft.com/office/drawing/2014/main" id="{375CF28D-0E27-E340-B706-F91398AF2302}"/>
                </a:ext>
              </a:extLst>
            </p:cNvPr>
            <p:cNvSpPr txBox="1"/>
            <p:nvPr/>
          </p:nvSpPr>
          <p:spPr>
            <a:xfrm>
              <a:off x="2653487" y="2930514"/>
              <a:ext cx="65108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Peaks 3</a:t>
              </a:r>
              <a:endPara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文本框 4">
              <a:extLst>
                <a:ext uri="{FF2B5EF4-FFF2-40B4-BE49-F238E27FC236}">
                  <a16:creationId xmlns:a16="http://schemas.microsoft.com/office/drawing/2014/main" id="{455738BB-CC06-A64E-9921-D83DA4295656}"/>
                </a:ext>
              </a:extLst>
            </p:cNvPr>
            <p:cNvSpPr txBox="1"/>
            <p:nvPr/>
          </p:nvSpPr>
          <p:spPr>
            <a:xfrm>
              <a:off x="3171934" y="2930502"/>
              <a:ext cx="65108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Peaks 4</a:t>
              </a:r>
              <a:endPara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2286F5E-4831-2940-9E89-E1E6F399A0C8}"/>
              </a:ext>
            </a:extLst>
          </p:cNvPr>
          <p:cNvSpPr/>
          <p:nvPr/>
        </p:nvSpPr>
        <p:spPr>
          <a:xfrm>
            <a:off x="417910" y="2646706"/>
            <a:ext cx="3405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Promoter</a:t>
            </a:r>
            <a:r>
              <a:rPr kumimoji="1"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accessibility:</a:t>
            </a:r>
          </a:p>
          <a:p>
            <a:r>
              <a:rPr kumimoji="1"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3kb</a:t>
            </a:r>
            <a:r>
              <a:rPr kumimoji="1"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upstream</a:t>
            </a:r>
            <a:r>
              <a:rPr kumimoji="1"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kumimoji="1"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TSS</a:t>
            </a:r>
            <a:r>
              <a:rPr kumimoji="1"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400" dirty="0"/>
          </a:p>
        </p:txBody>
      </p:sp>
      <p:sp>
        <p:nvSpPr>
          <p:cNvPr id="82" name="文本框 4">
            <a:extLst>
              <a:ext uri="{FF2B5EF4-FFF2-40B4-BE49-F238E27FC236}">
                <a16:creationId xmlns:a16="http://schemas.microsoft.com/office/drawing/2014/main" id="{ADDD7C0F-8307-D446-8CBB-55D79B814C53}"/>
              </a:ext>
            </a:extLst>
          </p:cNvPr>
          <p:cNvSpPr txBox="1"/>
          <p:nvPr/>
        </p:nvSpPr>
        <p:spPr>
          <a:xfrm>
            <a:off x="459828" y="5054635"/>
            <a:ext cx="2132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1 + Peak 2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本框 4">
            <a:extLst>
              <a:ext uri="{FF2B5EF4-FFF2-40B4-BE49-F238E27FC236}">
                <a16:creationId xmlns:a16="http://schemas.microsoft.com/office/drawing/2014/main" id="{7243D131-0A2F-0342-BB3A-71EF443E56E1}"/>
              </a:ext>
            </a:extLst>
          </p:cNvPr>
          <p:cNvSpPr txBox="1"/>
          <p:nvPr/>
        </p:nvSpPr>
        <p:spPr>
          <a:xfrm>
            <a:off x="2822038" y="5054635"/>
            <a:ext cx="807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 X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直接箭头连接符 15">
            <a:extLst>
              <a:ext uri="{FF2B5EF4-FFF2-40B4-BE49-F238E27FC236}">
                <a16:creationId xmlns:a16="http://schemas.microsoft.com/office/drawing/2014/main" id="{C91BD719-DEFA-4843-9453-ABF0FAC4140A}"/>
              </a:ext>
            </a:extLst>
          </p:cNvPr>
          <p:cNvCxnSpPr>
            <a:cxnSpLocks/>
          </p:cNvCxnSpPr>
          <p:nvPr/>
        </p:nvCxnSpPr>
        <p:spPr>
          <a:xfrm>
            <a:off x="2048468" y="5208524"/>
            <a:ext cx="75999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88B36-7D20-5846-8976-DA819B20A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858" y="1802083"/>
            <a:ext cx="3516920" cy="23814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5CC823-DB97-EF49-ABBC-3106498C3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907" y="1802083"/>
            <a:ext cx="3406524" cy="23814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557A12-EE65-F441-9379-CF7B2D10B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0099" y="4195851"/>
            <a:ext cx="3481180" cy="2433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DD5E45-2AE9-354E-8072-046AF5643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3056" y="4235684"/>
            <a:ext cx="3406523" cy="238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33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286F5E-4831-2940-9E89-E1E6F399A0C8}"/>
              </a:ext>
            </a:extLst>
          </p:cNvPr>
          <p:cNvSpPr/>
          <p:nvPr/>
        </p:nvSpPr>
        <p:spPr>
          <a:xfrm>
            <a:off x="575776" y="3044978"/>
            <a:ext cx="385466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Correlation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between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one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cell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all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other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cells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Calculate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correlation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rank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true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pairs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Summarize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all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true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pair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ranks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047D5F-3ACA-8346-8441-1736F3C13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238" y="4270562"/>
            <a:ext cx="3406523" cy="238141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5C2A901-27DC-EB45-BC63-FAC655FCE64E}"/>
              </a:ext>
            </a:extLst>
          </p:cNvPr>
          <p:cNvSpPr/>
          <p:nvPr/>
        </p:nvSpPr>
        <p:spPr>
          <a:xfrm>
            <a:off x="544246" y="2069691"/>
            <a:ext cx="27243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1E0661-09AC-9045-9B66-BEE0DC26C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741" y="1854272"/>
            <a:ext cx="3406523" cy="23814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B41F1C-0B3A-DE45-8B39-404820CED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412" y="4218372"/>
            <a:ext cx="3481180" cy="2433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285F2B-1835-4D43-BAE8-AE76B062F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2913" y="1854272"/>
            <a:ext cx="3481172" cy="2433597"/>
          </a:xfrm>
          <a:prstGeom prst="rect">
            <a:avLst/>
          </a:prstGeom>
        </p:spPr>
      </p:pic>
      <p:sp>
        <p:nvSpPr>
          <p:cNvPr id="13" name="文本框 23">
            <a:extLst>
              <a:ext uri="{FF2B5EF4-FFF2-40B4-BE49-F238E27FC236}">
                <a16:creationId xmlns:a16="http://schemas.microsoft.com/office/drawing/2014/main" id="{6A3A5D5C-C41B-324B-9FBB-827619D7EAB9}"/>
              </a:ext>
            </a:extLst>
          </p:cNvPr>
          <p:cNvSpPr txBox="1"/>
          <p:nvPr/>
        </p:nvSpPr>
        <p:spPr>
          <a:xfrm>
            <a:off x="460166" y="113280"/>
            <a:ext cx="112933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Promoter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accessibility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shows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weak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correlation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gene</a:t>
            </a:r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expression</a:t>
            </a:r>
            <a:endParaRPr kumimoji="1" lang="zh-CN" altLang="en-US" sz="4000" b="1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19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19707"/>
          </a:xfrm>
          <a:prstGeom prst="rect">
            <a:avLst/>
          </a:prstGeom>
          <a:solidFill>
            <a:srgbClr val="1F3D7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0" y="1609858"/>
            <a:ext cx="12192000" cy="0"/>
          </a:xfrm>
          <a:prstGeom prst="line">
            <a:avLst/>
          </a:prstGeom>
          <a:ln w="12700">
            <a:solidFill>
              <a:srgbClr val="1F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5308" y="344354"/>
            <a:ext cx="11293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Inter-play</a:t>
            </a:r>
            <a:r>
              <a:rPr kumimoji="1" lang="zh-CN" altLang="en-US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exists</a:t>
            </a:r>
            <a:r>
              <a:rPr kumimoji="1" lang="zh-CN" altLang="en-US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among</a:t>
            </a:r>
            <a:r>
              <a:rPr kumimoji="1" lang="zh-CN" altLang="en-US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different</a:t>
            </a:r>
            <a:r>
              <a:rPr kumimoji="1" lang="zh-CN" altLang="en-US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omics</a:t>
            </a:r>
            <a:r>
              <a:rPr kumimoji="1" lang="zh-CN" altLang="en-US" sz="3600" b="1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pic>
        <p:nvPicPr>
          <p:cNvPr id="4" name="Picture 3" descr="Chart, calendar&#10;&#10;Description automatically generated">
            <a:extLst>
              <a:ext uri="{FF2B5EF4-FFF2-40B4-BE49-F238E27FC236}">
                <a16:creationId xmlns:a16="http://schemas.microsoft.com/office/drawing/2014/main" id="{D89B6A5F-A1A9-D940-A011-09A0156ED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199" y="1700010"/>
            <a:ext cx="5309250" cy="49845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3DB555-0828-BC44-9D3F-9FC8691732F9}"/>
              </a:ext>
            </a:extLst>
          </p:cNvPr>
          <p:cNvSpPr/>
          <p:nvPr/>
        </p:nvSpPr>
        <p:spPr>
          <a:xfrm>
            <a:off x="3877018" y="3120272"/>
            <a:ext cx="18134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Transcriptome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4B7FA1-6F3D-B845-81CF-320E9EFDC8A1}"/>
              </a:ext>
            </a:extLst>
          </p:cNvPr>
          <p:cNvSpPr/>
          <p:nvPr/>
        </p:nvSpPr>
        <p:spPr>
          <a:xfrm>
            <a:off x="491948" y="3125144"/>
            <a:ext cx="28234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Chromatin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Accessibility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D68495-F572-8347-90A7-DF7AA8980D68}"/>
              </a:ext>
            </a:extLst>
          </p:cNvPr>
          <p:cNvSpPr/>
          <p:nvPr/>
        </p:nvSpPr>
        <p:spPr>
          <a:xfrm>
            <a:off x="3684437" y="3944373"/>
            <a:ext cx="21226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Gene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expression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A6EDAD-8D88-7740-901F-2F6B35E5171B}"/>
              </a:ext>
            </a:extLst>
          </p:cNvPr>
          <p:cNvSpPr/>
          <p:nvPr/>
        </p:nvSpPr>
        <p:spPr>
          <a:xfrm>
            <a:off x="1284759" y="3944373"/>
            <a:ext cx="1237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Promoter</a:t>
            </a:r>
            <a:endParaRPr lang="en-US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0A0011-B534-9D4D-A6F8-12735480FEB7}"/>
              </a:ext>
            </a:extLst>
          </p:cNvPr>
          <p:cNvCxnSpPr>
            <a:cxnSpLocks/>
          </p:cNvCxnSpPr>
          <p:nvPr/>
        </p:nvCxnSpPr>
        <p:spPr>
          <a:xfrm>
            <a:off x="1914191" y="3525254"/>
            <a:ext cx="0" cy="419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BDBD58-5CBF-7545-BCD6-092F4ABA4871}"/>
              </a:ext>
            </a:extLst>
          </p:cNvPr>
          <p:cNvCxnSpPr>
            <a:cxnSpLocks/>
          </p:cNvCxnSpPr>
          <p:nvPr/>
        </p:nvCxnSpPr>
        <p:spPr>
          <a:xfrm>
            <a:off x="4773234" y="3525253"/>
            <a:ext cx="0" cy="419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47EA195-2C6F-4742-8FB3-5D0EB63E7A75}"/>
              </a:ext>
            </a:extLst>
          </p:cNvPr>
          <p:cNvSpPr/>
          <p:nvPr/>
        </p:nvSpPr>
        <p:spPr>
          <a:xfrm>
            <a:off x="2977352" y="3882818"/>
            <a:ext cx="394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~</a:t>
            </a:r>
            <a:endParaRPr lang="en-US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2DC0FA-2C25-334A-B373-2792B7A688B0}"/>
              </a:ext>
            </a:extLst>
          </p:cNvPr>
          <p:cNvSpPr/>
          <p:nvPr/>
        </p:nvSpPr>
        <p:spPr>
          <a:xfrm>
            <a:off x="143951" y="5878656"/>
            <a:ext cx="5309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Reference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Song Chen, et</a:t>
            </a:r>
            <a:r>
              <a:rPr lang="zh-CN" altLang="en-US" sz="1600" dirty="0"/>
              <a:t> </a:t>
            </a:r>
            <a:r>
              <a:rPr lang="en-US" altLang="zh-CN" sz="1600" dirty="0"/>
              <a:t>al. High-throughput sequencing of the transcriptome and chromatin accessibility in the same cell. Nat </a:t>
            </a:r>
            <a:r>
              <a:rPr lang="en-US" altLang="zh-CN" sz="1600" dirty="0" err="1"/>
              <a:t>Biotechnol</a:t>
            </a:r>
            <a:r>
              <a:rPr lang="en-US" altLang="zh-CN" sz="1600" dirty="0"/>
              <a:t> 37(12):1452-1457 (2019).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2B0EF2-DFEF-6440-9E25-054382E4E6BE}"/>
              </a:ext>
            </a:extLst>
          </p:cNvPr>
          <p:cNvSpPr/>
          <p:nvPr/>
        </p:nvSpPr>
        <p:spPr>
          <a:xfrm>
            <a:off x="1109844" y="2247986"/>
            <a:ext cx="15876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scATAC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-seq</a:t>
            </a:r>
            <a:endParaRPr lang="en-US" sz="2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C67496-E591-5A41-BD28-EDAF6FF832F1}"/>
              </a:ext>
            </a:extLst>
          </p:cNvPr>
          <p:cNvCxnSpPr>
            <a:cxnSpLocks/>
          </p:cNvCxnSpPr>
          <p:nvPr/>
        </p:nvCxnSpPr>
        <p:spPr>
          <a:xfrm>
            <a:off x="1914191" y="2699991"/>
            <a:ext cx="0" cy="419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83F02-53EB-1A46-85BC-93091FDF70F7}"/>
              </a:ext>
            </a:extLst>
          </p:cNvPr>
          <p:cNvSpPr/>
          <p:nvPr/>
        </p:nvSpPr>
        <p:spPr>
          <a:xfrm>
            <a:off x="4024470" y="2246740"/>
            <a:ext cx="1497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snRNA-seq</a:t>
            </a:r>
            <a:endParaRPr lang="en-US" sz="20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D7C42C-C9A1-274D-B3E9-4B69DC796AEC}"/>
              </a:ext>
            </a:extLst>
          </p:cNvPr>
          <p:cNvCxnSpPr>
            <a:cxnSpLocks/>
          </p:cNvCxnSpPr>
          <p:nvPr/>
        </p:nvCxnSpPr>
        <p:spPr>
          <a:xfrm>
            <a:off x="4768340" y="2701153"/>
            <a:ext cx="0" cy="419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4B0A4E8-4DD7-4A43-B1CE-3C39DD46724A}"/>
              </a:ext>
            </a:extLst>
          </p:cNvPr>
          <p:cNvSpPr/>
          <p:nvPr/>
        </p:nvSpPr>
        <p:spPr>
          <a:xfrm>
            <a:off x="3684436" y="4480626"/>
            <a:ext cx="21226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Gene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expression</a:t>
            </a:r>
            <a:endParaRPr lang="en-US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0F8062-7AFC-5E4B-AA63-C3C65A1C1D9D}"/>
              </a:ext>
            </a:extLst>
          </p:cNvPr>
          <p:cNvSpPr/>
          <p:nvPr/>
        </p:nvSpPr>
        <p:spPr>
          <a:xfrm>
            <a:off x="365242" y="4483845"/>
            <a:ext cx="25619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Enhancer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Promoter</a:t>
            </a:r>
            <a:endParaRPr lang="en-US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EAFFBB-9E10-2746-B389-E4E1DC44A00C}"/>
              </a:ext>
            </a:extLst>
          </p:cNvPr>
          <p:cNvSpPr/>
          <p:nvPr/>
        </p:nvSpPr>
        <p:spPr>
          <a:xfrm>
            <a:off x="2977352" y="4437388"/>
            <a:ext cx="394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~</a:t>
            </a:r>
            <a:endParaRPr lang="en-US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AFA5C3-AFAE-B34B-BD8C-2B006913D67A}"/>
              </a:ext>
            </a:extLst>
          </p:cNvPr>
          <p:cNvSpPr/>
          <p:nvPr/>
        </p:nvSpPr>
        <p:spPr>
          <a:xfrm>
            <a:off x="3684436" y="5053514"/>
            <a:ext cx="21226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Gene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expression</a:t>
            </a:r>
            <a:endParaRPr lang="en-US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45CFC3-D6C9-2A48-9FD3-1B45359D74D6}"/>
              </a:ext>
            </a:extLst>
          </p:cNvPr>
          <p:cNvSpPr/>
          <p:nvPr/>
        </p:nvSpPr>
        <p:spPr>
          <a:xfrm>
            <a:off x="463030" y="5056733"/>
            <a:ext cx="2366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Unknow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interaction</a:t>
            </a:r>
            <a:endParaRPr lang="en-US" sz="2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427E91-F3E2-2B48-B053-C49FE13F511C}"/>
              </a:ext>
            </a:extLst>
          </p:cNvPr>
          <p:cNvSpPr/>
          <p:nvPr/>
        </p:nvSpPr>
        <p:spPr>
          <a:xfrm>
            <a:off x="2977352" y="4995178"/>
            <a:ext cx="394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~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0684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12811</TotalTime>
  <Words>2425</Words>
  <Application>Microsoft Macintosh PowerPoint</Application>
  <PresentationFormat>Widescreen</PresentationFormat>
  <Paragraphs>627</Paragraphs>
  <Slides>54</Slides>
  <Notes>54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 Meeting of Spring 2021</dc:title>
  <dc:creator>Liu, Chaozhong</dc:creator>
  <cp:lastModifiedBy>Liu, Chaozhong</cp:lastModifiedBy>
  <cp:revision>153</cp:revision>
  <dcterms:created xsi:type="dcterms:W3CDTF">2021-05-05T07:46:27Z</dcterms:created>
  <dcterms:modified xsi:type="dcterms:W3CDTF">2021-06-01T23:33:13Z</dcterms:modified>
</cp:coreProperties>
</file>